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4"/>
  </p:sldMasterIdLst>
  <p:notesMasterIdLst>
    <p:notesMasterId r:id="rId22"/>
  </p:notesMasterIdLst>
  <p:sldIdLst>
    <p:sldId id="256" r:id="rId5"/>
    <p:sldId id="273" r:id="rId6"/>
    <p:sldId id="257" r:id="rId7"/>
    <p:sldId id="263" r:id="rId8"/>
    <p:sldId id="270" r:id="rId9"/>
    <p:sldId id="271" r:id="rId10"/>
    <p:sldId id="267" r:id="rId11"/>
    <p:sldId id="274" r:id="rId12"/>
    <p:sldId id="262" r:id="rId13"/>
    <p:sldId id="272" r:id="rId14"/>
    <p:sldId id="268" r:id="rId15"/>
    <p:sldId id="269" r:id="rId16"/>
    <p:sldId id="264" r:id="rId17"/>
    <p:sldId id="265" r:id="rId18"/>
    <p:sldId id="260" r:id="rId19"/>
    <p:sldId id="266" r:id="rId20"/>
    <p:sldId id="275"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99"/>
    <a:srgbClr val="FF66FF"/>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9" d="100"/>
          <a:sy n="109" d="100"/>
        </p:scale>
        <p:origin x="1674" y="10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p:scale>
          <a:sx n="130" d="100"/>
          <a:sy n="130" d="100"/>
        </p:scale>
        <p:origin x="-1236" y="25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Primary\Documents\AGE%20CONNECT\IT\class%20number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latin typeface="Comic Sans MS" pitchFamily="66" charset="0"/>
              </a:defRPr>
            </a:pPr>
            <a:r>
              <a:rPr lang="en-US" sz="2400" dirty="0" smtClean="0">
                <a:latin typeface="Comic Sans MS" pitchFamily="66" charset="0"/>
              </a:rPr>
              <a:t>Go For IT – Term One </a:t>
            </a:r>
            <a:endParaRPr lang="en-US" sz="2400" dirty="0">
              <a:latin typeface="Comic Sans MS" pitchFamily="66" charset="0"/>
            </a:endParaRPr>
          </a:p>
        </c:rich>
      </c:tx>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Sheet1!$B$2</c:f>
              <c:strCache>
                <c:ptCount val="1"/>
                <c:pt idx="0">
                  <c:v>Total</c:v>
                </c:pt>
              </c:strCache>
            </c:strRef>
          </c:tx>
          <c:invertIfNegative val="0"/>
          <c:cat>
            <c:strRef>
              <c:f>Sheet1!$A$3:$A$6</c:f>
              <c:strCache>
                <c:ptCount val="4"/>
                <c:pt idx="0">
                  <c:v>Margam</c:v>
                </c:pt>
                <c:pt idx="1">
                  <c:v>Glynneath</c:v>
                </c:pt>
                <c:pt idx="2">
                  <c:v>Ty Maes Marchog</c:v>
                </c:pt>
                <c:pt idx="3">
                  <c:v>Tairgwaith </c:v>
                </c:pt>
              </c:strCache>
            </c:strRef>
          </c:cat>
          <c:val>
            <c:numRef>
              <c:f>Sheet1!$B$3:$B$6</c:f>
              <c:numCache>
                <c:formatCode>General</c:formatCode>
                <c:ptCount val="4"/>
                <c:pt idx="0">
                  <c:v>5</c:v>
                </c:pt>
                <c:pt idx="1">
                  <c:v>9</c:v>
                </c:pt>
                <c:pt idx="2">
                  <c:v>17</c:v>
                </c:pt>
                <c:pt idx="3">
                  <c:v>10</c:v>
                </c:pt>
              </c:numCache>
            </c:numRef>
          </c:val>
          <c:extLst>
            <c:ext xmlns:c16="http://schemas.microsoft.com/office/drawing/2014/chart" uri="{C3380CC4-5D6E-409C-BE32-E72D297353CC}">
              <c16:uniqueId val="{00000000-16B0-41D7-BFD1-B1806676BB40}"/>
            </c:ext>
          </c:extLst>
        </c:ser>
        <c:ser>
          <c:idx val="1"/>
          <c:order val="1"/>
          <c:tx>
            <c:strRef>
              <c:f>Sheet1!$C$2</c:f>
              <c:strCache>
                <c:ptCount val="1"/>
                <c:pt idx="0">
                  <c:v>Female</c:v>
                </c:pt>
              </c:strCache>
            </c:strRef>
          </c:tx>
          <c:invertIfNegative val="0"/>
          <c:cat>
            <c:strRef>
              <c:f>Sheet1!$A$3:$A$6</c:f>
              <c:strCache>
                <c:ptCount val="4"/>
                <c:pt idx="0">
                  <c:v>Margam</c:v>
                </c:pt>
                <c:pt idx="1">
                  <c:v>Glynneath</c:v>
                </c:pt>
                <c:pt idx="2">
                  <c:v>Ty Maes Marchog</c:v>
                </c:pt>
                <c:pt idx="3">
                  <c:v>Tairgwaith </c:v>
                </c:pt>
              </c:strCache>
            </c:strRef>
          </c:cat>
          <c:val>
            <c:numRef>
              <c:f>Sheet1!$C$3:$C$6</c:f>
              <c:numCache>
                <c:formatCode>General</c:formatCode>
                <c:ptCount val="4"/>
                <c:pt idx="0">
                  <c:v>4</c:v>
                </c:pt>
                <c:pt idx="1">
                  <c:v>3</c:v>
                </c:pt>
                <c:pt idx="2">
                  <c:v>11</c:v>
                </c:pt>
                <c:pt idx="3">
                  <c:v>9</c:v>
                </c:pt>
              </c:numCache>
            </c:numRef>
          </c:val>
          <c:extLst>
            <c:ext xmlns:c16="http://schemas.microsoft.com/office/drawing/2014/chart" uri="{C3380CC4-5D6E-409C-BE32-E72D297353CC}">
              <c16:uniqueId val="{00000001-16B0-41D7-BFD1-B1806676BB40}"/>
            </c:ext>
          </c:extLst>
        </c:ser>
        <c:ser>
          <c:idx val="2"/>
          <c:order val="2"/>
          <c:tx>
            <c:strRef>
              <c:f>Sheet1!$D$2</c:f>
              <c:strCache>
                <c:ptCount val="1"/>
                <c:pt idx="0">
                  <c:v>Male</c:v>
                </c:pt>
              </c:strCache>
            </c:strRef>
          </c:tx>
          <c:invertIfNegative val="0"/>
          <c:cat>
            <c:strRef>
              <c:f>Sheet1!$A$3:$A$6</c:f>
              <c:strCache>
                <c:ptCount val="4"/>
                <c:pt idx="0">
                  <c:v>Margam</c:v>
                </c:pt>
                <c:pt idx="1">
                  <c:v>Glynneath</c:v>
                </c:pt>
                <c:pt idx="2">
                  <c:v>Ty Maes Marchog</c:v>
                </c:pt>
                <c:pt idx="3">
                  <c:v>Tairgwaith </c:v>
                </c:pt>
              </c:strCache>
            </c:strRef>
          </c:cat>
          <c:val>
            <c:numRef>
              <c:f>Sheet1!$D$3:$D$6</c:f>
              <c:numCache>
                <c:formatCode>General</c:formatCode>
                <c:ptCount val="4"/>
                <c:pt idx="0">
                  <c:v>1</c:v>
                </c:pt>
                <c:pt idx="1">
                  <c:v>6</c:v>
                </c:pt>
                <c:pt idx="2">
                  <c:v>6</c:v>
                </c:pt>
                <c:pt idx="3">
                  <c:v>1</c:v>
                </c:pt>
              </c:numCache>
            </c:numRef>
          </c:val>
          <c:extLst>
            <c:ext xmlns:c16="http://schemas.microsoft.com/office/drawing/2014/chart" uri="{C3380CC4-5D6E-409C-BE32-E72D297353CC}">
              <c16:uniqueId val="{00000002-16B0-41D7-BFD1-B1806676BB40}"/>
            </c:ext>
          </c:extLst>
        </c:ser>
        <c:ser>
          <c:idx val="3"/>
          <c:order val="3"/>
          <c:tx>
            <c:strRef>
              <c:f>Sheet1!$E$2</c:f>
              <c:strCache>
                <c:ptCount val="1"/>
                <c:pt idx="0">
                  <c:v>Welsh Speaker</c:v>
                </c:pt>
              </c:strCache>
            </c:strRef>
          </c:tx>
          <c:invertIfNegative val="0"/>
          <c:cat>
            <c:strRef>
              <c:f>Sheet1!$A$3:$A$6</c:f>
              <c:strCache>
                <c:ptCount val="4"/>
                <c:pt idx="0">
                  <c:v>Margam</c:v>
                </c:pt>
                <c:pt idx="1">
                  <c:v>Glynneath</c:v>
                </c:pt>
                <c:pt idx="2">
                  <c:v>Ty Maes Marchog</c:v>
                </c:pt>
                <c:pt idx="3">
                  <c:v>Tairgwaith </c:v>
                </c:pt>
              </c:strCache>
            </c:strRef>
          </c:cat>
          <c:val>
            <c:numRef>
              <c:f>Sheet1!$E$3:$E$6</c:f>
              <c:numCache>
                <c:formatCode>General</c:formatCode>
                <c:ptCount val="4"/>
                <c:pt idx="0">
                  <c:v>0</c:v>
                </c:pt>
                <c:pt idx="1">
                  <c:v>1</c:v>
                </c:pt>
                <c:pt idx="2">
                  <c:v>5</c:v>
                </c:pt>
                <c:pt idx="3">
                  <c:v>5</c:v>
                </c:pt>
              </c:numCache>
            </c:numRef>
          </c:val>
          <c:extLst>
            <c:ext xmlns:c16="http://schemas.microsoft.com/office/drawing/2014/chart" uri="{C3380CC4-5D6E-409C-BE32-E72D297353CC}">
              <c16:uniqueId val="{00000003-16B0-41D7-BFD1-B1806676BB40}"/>
            </c:ext>
          </c:extLst>
        </c:ser>
        <c:dLbls>
          <c:showLegendKey val="0"/>
          <c:showVal val="0"/>
          <c:showCatName val="0"/>
          <c:showSerName val="0"/>
          <c:showPercent val="0"/>
          <c:showBubbleSize val="0"/>
        </c:dLbls>
        <c:gapWidth val="150"/>
        <c:shape val="box"/>
        <c:axId val="79038336"/>
        <c:axId val="79039872"/>
        <c:axId val="0"/>
      </c:bar3DChart>
      <c:catAx>
        <c:axId val="79038336"/>
        <c:scaling>
          <c:orientation val="minMax"/>
        </c:scaling>
        <c:delete val="0"/>
        <c:axPos val="b"/>
        <c:numFmt formatCode="General" sourceLinked="0"/>
        <c:majorTickMark val="out"/>
        <c:minorTickMark val="none"/>
        <c:tickLblPos val="nextTo"/>
        <c:txPr>
          <a:bodyPr/>
          <a:lstStyle/>
          <a:p>
            <a:pPr>
              <a:defRPr sz="1400">
                <a:latin typeface="Comic Sans MS" pitchFamily="66" charset="0"/>
              </a:defRPr>
            </a:pPr>
            <a:endParaRPr lang="en-US"/>
          </a:p>
        </c:txPr>
        <c:crossAx val="79039872"/>
        <c:crosses val="autoZero"/>
        <c:auto val="1"/>
        <c:lblAlgn val="ctr"/>
        <c:lblOffset val="100"/>
        <c:noMultiLvlLbl val="0"/>
      </c:catAx>
      <c:valAx>
        <c:axId val="79039872"/>
        <c:scaling>
          <c:orientation val="minMax"/>
        </c:scaling>
        <c:delete val="0"/>
        <c:axPos val="l"/>
        <c:majorGridlines/>
        <c:title>
          <c:tx>
            <c:rich>
              <a:bodyPr rot="-5400000" vert="horz"/>
              <a:lstStyle/>
              <a:p>
                <a:pPr>
                  <a:defRPr/>
                </a:pPr>
                <a:r>
                  <a:rPr lang="en-GB" sz="1400" dirty="0" smtClean="0">
                    <a:latin typeface="Comic Sans MS" pitchFamily="66" charset="0"/>
                  </a:rPr>
                  <a:t>Class Numbers </a:t>
                </a:r>
                <a:endParaRPr lang="en-GB" sz="1400" dirty="0">
                  <a:latin typeface="Comic Sans MS" pitchFamily="66" charset="0"/>
                </a:endParaRPr>
              </a:p>
            </c:rich>
          </c:tx>
          <c:layout>
            <c:manualLayout>
              <c:xMode val="edge"/>
              <c:yMode val="edge"/>
              <c:x val="2.5365880745433944E-2"/>
              <c:y val="0.36595670931403557"/>
            </c:manualLayout>
          </c:layout>
          <c:overlay val="0"/>
        </c:title>
        <c:numFmt formatCode="General" sourceLinked="1"/>
        <c:majorTickMark val="out"/>
        <c:minorTickMark val="none"/>
        <c:tickLblPos val="nextTo"/>
        <c:crossAx val="79038336"/>
        <c:crosses val="autoZero"/>
        <c:crossBetween val="between"/>
      </c:valAx>
    </c:plotArea>
    <c:legend>
      <c:legendPos val="b"/>
      <c:layout>
        <c:manualLayout>
          <c:xMode val="edge"/>
          <c:yMode val="edge"/>
          <c:x val="0.12821879556224297"/>
          <c:y val="0.94932337384883092"/>
          <c:w val="0.71063443816325877"/>
          <c:h val="4.8572369687705147E-2"/>
        </c:manualLayout>
      </c:layout>
      <c:overlay val="0"/>
      <c:txPr>
        <a:bodyPr/>
        <a:lstStyle/>
        <a:p>
          <a:pPr>
            <a:defRPr sz="1600">
              <a:latin typeface="Comic Sans MS" pitchFamily="66" charset="0"/>
            </a:defRPr>
          </a:pPr>
          <a:endParaRPr lang="en-US"/>
        </a:p>
      </c:txPr>
    </c:legend>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C2CEF8C-9BF3-4709-8255-AAC95DE501E6}" type="datetimeFigureOut">
              <a:rPr lang="en-GB" smtClean="0"/>
              <a:pPr/>
              <a:t>31/10/2019</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FD37A9A-DF83-44E4-9E72-DAE8EC036061}" type="slidenum">
              <a:rPr lang="en-GB" smtClean="0"/>
              <a:pPr/>
              <a:t>‹#›</a:t>
            </a:fld>
            <a:endParaRPr lang="en-GB" dirty="0"/>
          </a:p>
        </p:txBody>
      </p:sp>
    </p:spTree>
    <p:extLst>
      <p:ext uri="{BB962C8B-B14F-4D97-AF65-F5344CB8AC3E}">
        <p14:creationId xmlns:p14="http://schemas.microsoft.com/office/powerpoint/2010/main" val="13194167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Go for IT project was set up to provide digital </a:t>
            </a:r>
            <a:r>
              <a:rPr lang="en-GB" dirty="0"/>
              <a:t>Inclusion activities for people aged 50+ living in rural areas of Neath Port </a:t>
            </a:r>
            <a:r>
              <a:rPr lang="en-GB" dirty="0" smtClean="0"/>
              <a:t>Talbot.</a:t>
            </a:r>
          </a:p>
          <a:p>
            <a:endParaRPr lang="en-GB" dirty="0"/>
          </a:p>
          <a:p>
            <a:r>
              <a:rPr lang="en-GB" dirty="0" smtClean="0"/>
              <a:t>It has an important role to play to ensure that older people </a:t>
            </a:r>
            <a:r>
              <a:rPr lang="en-GB" dirty="0"/>
              <a:t>are </a:t>
            </a:r>
            <a:r>
              <a:rPr lang="en-GB" dirty="0" smtClean="0"/>
              <a:t>not left behind in the digital age, so that they are able to obtain </a:t>
            </a:r>
            <a:r>
              <a:rPr lang="en-GB" dirty="0"/>
              <a:t>the full benefits </a:t>
            </a:r>
            <a:r>
              <a:rPr lang="en-GB" dirty="0" smtClean="0"/>
              <a:t>of being online  from accessing public services, shopping, switching fuel tariffs and keeping in touch with family via video chat.  This enables </a:t>
            </a:r>
            <a:r>
              <a:rPr lang="en-GB" dirty="0"/>
              <a:t>older people to make full use of ICT to enhance their </a:t>
            </a:r>
            <a:r>
              <a:rPr lang="en-GB" dirty="0" smtClean="0"/>
              <a:t>lives, thus reducing loneliness </a:t>
            </a:r>
            <a:r>
              <a:rPr lang="en-GB" dirty="0"/>
              <a:t>and </a:t>
            </a:r>
            <a:r>
              <a:rPr lang="en-GB" dirty="0" smtClean="0"/>
              <a:t>isolation.</a:t>
            </a:r>
            <a:endParaRPr lang="en-GB" dirty="0"/>
          </a:p>
          <a:p>
            <a:endParaRPr lang="en-GB" dirty="0" smtClean="0"/>
          </a:p>
          <a:p>
            <a:endParaRPr lang="en-GB" dirty="0"/>
          </a:p>
        </p:txBody>
      </p:sp>
      <p:sp>
        <p:nvSpPr>
          <p:cNvPr id="4" name="Slide Number Placeholder 3"/>
          <p:cNvSpPr>
            <a:spLocks noGrp="1"/>
          </p:cNvSpPr>
          <p:nvPr>
            <p:ph type="sldNum" sz="quarter" idx="10"/>
          </p:nvPr>
        </p:nvSpPr>
        <p:spPr/>
        <p:txBody>
          <a:bodyPr/>
          <a:lstStyle/>
          <a:p>
            <a:fld id="{7FD37A9A-DF83-44E4-9E72-DAE8EC036061}" type="slidenum">
              <a:rPr lang="en-GB" smtClean="0"/>
              <a:pPr/>
              <a:t>1</a:t>
            </a:fld>
            <a:endParaRPr lang="en-GB" dirty="0"/>
          </a:p>
        </p:txBody>
      </p:sp>
    </p:spTree>
    <p:extLst>
      <p:ext uri="{BB962C8B-B14F-4D97-AF65-F5344CB8AC3E}">
        <p14:creationId xmlns:p14="http://schemas.microsoft.com/office/powerpoint/2010/main" val="34800029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7FD37A9A-DF83-44E4-9E72-DAE8EC036061}" type="slidenum">
              <a:rPr lang="en-GB" smtClean="0"/>
              <a:pPr/>
              <a:t>10</a:t>
            </a:fld>
            <a:endParaRPr lang="en-GB"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 IT group has 9 regular members and is predominantly male.</a:t>
            </a:r>
          </a:p>
          <a:p>
            <a:endParaRPr lang="en-GB" dirty="0" smtClean="0"/>
          </a:p>
          <a:p>
            <a:r>
              <a:rPr lang="en-GB" dirty="0" smtClean="0"/>
              <a:t>The learners bring in their own equipment with an  equal spread of tablets and laptops.  </a:t>
            </a:r>
          </a:p>
          <a:p>
            <a:endParaRPr lang="en-GB" dirty="0" smtClean="0"/>
          </a:p>
          <a:p>
            <a:r>
              <a:rPr lang="en-GB" dirty="0" smtClean="0"/>
              <a:t>This group have gelled really well and are happy to share experiences and new websites, they have found.</a:t>
            </a:r>
          </a:p>
          <a:p>
            <a:endParaRPr lang="en-GB" dirty="0" smtClean="0"/>
          </a:p>
          <a:p>
            <a:r>
              <a:rPr lang="en-GB" dirty="0" smtClean="0"/>
              <a:t>They look forward to the social aspect of the class and at present are working on a group presentation of the history of faggots and peas since World War 2 – a topic chosen by themselves. </a:t>
            </a:r>
          </a:p>
          <a:p>
            <a:endParaRPr lang="en-GB" dirty="0"/>
          </a:p>
        </p:txBody>
      </p:sp>
      <p:sp>
        <p:nvSpPr>
          <p:cNvPr id="4" name="Slide Number Placeholder 3"/>
          <p:cNvSpPr>
            <a:spLocks noGrp="1"/>
          </p:cNvSpPr>
          <p:nvPr>
            <p:ph type="sldNum" sz="quarter" idx="10"/>
          </p:nvPr>
        </p:nvSpPr>
        <p:spPr/>
        <p:txBody>
          <a:bodyPr/>
          <a:lstStyle/>
          <a:p>
            <a:fld id="{7FD37A9A-DF83-44E4-9E72-DAE8EC036061}" type="slidenum">
              <a:rPr lang="en-GB" smtClean="0"/>
              <a:pPr/>
              <a:t>11</a:t>
            </a:fld>
            <a:endParaRPr lang="en-GB"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7FD37A9A-DF83-44E4-9E72-DAE8EC036061}" type="slidenum">
              <a:rPr lang="en-GB" smtClean="0"/>
              <a:pPr/>
              <a:t>12</a:t>
            </a:fld>
            <a:endParaRPr lang="en-GB"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Glynneath participating in the Identification Quiz. </a:t>
            </a:r>
          </a:p>
          <a:p>
            <a:endParaRPr lang="en-GB" dirty="0"/>
          </a:p>
          <a:p>
            <a:r>
              <a:rPr lang="en-GB" dirty="0" smtClean="0"/>
              <a:t>Again they were surprised at the knowledge they already had by having gadgets at home. </a:t>
            </a:r>
            <a:endParaRPr lang="en-GB" dirty="0"/>
          </a:p>
        </p:txBody>
      </p:sp>
      <p:sp>
        <p:nvSpPr>
          <p:cNvPr id="4" name="Slide Number Placeholder 3"/>
          <p:cNvSpPr>
            <a:spLocks noGrp="1"/>
          </p:cNvSpPr>
          <p:nvPr>
            <p:ph type="sldNum" sz="quarter" idx="10"/>
          </p:nvPr>
        </p:nvSpPr>
        <p:spPr/>
        <p:txBody>
          <a:bodyPr/>
          <a:lstStyle/>
          <a:p>
            <a:fld id="{7FD37A9A-DF83-44E4-9E72-DAE8EC036061}" type="slidenum">
              <a:rPr lang="en-GB" smtClean="0"/>
              <a:pPr/>
              <a:t>13</a:t>
            </a:fld>
            <a:endParaRPr lang="en-GB"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7FD37A9A-DF83-44E4-9E72-DAE8EC036061}" type="slidenum">
              <a:rPr lang="en-GB" smtClean="0"/>
              <a:pPr/>
              <a:t>14</a:t>
            </a:fld>
            <a:endParaRPr lang="en-GB"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As you can see from the photo the facilities in Tairgwaith are great.</a:t>
            </a:r>
          </a:p>
          <a:p>
            <a:endParaRPr lang="en-GB" dirty="0" smtClean="0"/>
          </a:p>
          <a:p>
            <a:r>
              <a:rPr lang="en-GB" dirty="0" smtClean="0"/>
              <a:t>An all female class with 60 % welsh speakers, making the class bilingual at times.</a:t>
            </a:r>
          </a:p>
          <a:p>
            <a:endParaRPr lang="en-GB" dirty="0" smtClean="0"/>
          </a:p>
          <a:p>
            <a:r>
              <a:rPr lang="en-GB" dirty="0" smtClean="0"/>
              <a:t>This class has enjoyed the social aspect of the course and have looked at online shopping, trip advisor, npt.gov  as well as making new friends by having lunch together after the class at the onsite cafe.</a:t>
            </a:r>
          </a:p>
          <a:p>
            <a:endParaRPr lang="en-GB" dirty="0" smtClean="0"/>
          </a:p>
          <a:p>
            <a:r>
              <a:rPr lang="en-GB" dirty="0" smtClean="0"/>
              <a:t>Due to varying abilities and equipment the feedback from this group is that we would need to recruit some digital inclusion volunteers which we are in the process of doing.</a:t>
            </a:r>
          </a:p>
          <a:p>
            <a:endParaRPr lang="en-GB" dirty="0" smtClean="0"/>
          </a:p>
          <a:p>
            <a:r>
              <a:rPr lang="en-GB" dirty="0" smtClean="0"/>
              <a:t>This venue has a very strong youth club and we are hoping to run an intergenerational class with some of the interested youth signing up as our Digital volunteers. </a:t>
            </a:r>
          </a:p>
          <a:p>
            <a:endParaRPr lang="en-GB" dirty="0" smtClean="0"/>
          </a:p>
          <a:p>
            <a:r>
              <a:rPr lang="en-GB" dirty="0" smtClean="0"/>
              <a:t> </a:t>
            </a:r>
          </a:p>
          <a:p>
            <a:endParaRPr lang="en-GB" dirty="0"/>
          </a:p>
        </p:txBody>
      </p:sp>
      <p:sp>
        <p:nvSpPr>
          <p:cNvPr id="4" name="Slide Number Placeholder 3"/>
          <p:cNvSpPr>
            <a:spLocks noGrp="1"/>
          </p:cNvSpPr>
          <p:nvPr>
            <p:ph type="sldNum" sz="quarter" idx="10"/>
          </p:nvPr>
        </p:nvSpPr>
        <p:spPr/>
        <p:txBody>
          <a:bodyPr/>
          <a:lstStyle/>
          <a:p>
            <a:fld id="{7FD37A9A-DF83-44E4-9E72-DAE8EC036061}" type="slidenum">
              <a:rPr lang="en-GB" smtClean="0"/>
              <a:pPr/>
              <a:t>15</a:t>
            </a:fld>
            <a:endParaRPr lang="en-GB"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a:t>
            </a:r>
            <a:r>
              <a:rPr lang="en-GB" baseline="0" dirty="0" smtClean="0"/>
              <a:t> 15 week programme is going to rotate now to the other groups identified.</a:t>
            </a:r>
          </a:p>
          <a:p>
            <a:endParaRPr lang="en-GB" baseline="0" dirty="0" smtClean="0"/>
          </a:p>
          <a:p>
            <a:r>
              <a:rPr lang="en-GB" baseline="0" dirty="0" smtClean="0"/>
              <a:t>The next areas are Pontardawe, Seven Sisters, Cwmgwrach and Glynneath is going to continue</a:t>
            </a:r>
            <a:r>
              <a:rPr lang="en-GB" dirty="0"/>
              <a:t> </a:t>
            </a:r>
            <a:r>
              <a:rPr lang="en-GB" dirty="0" smtClean="0"/>
              <a:t>until the next rotation.</a:t>
            </a:r>
            <a:r>
              <a:rPr lang="en-GB" baseline="0" dirty="0" smtClean="0"/>
              <a:t> </a:t>
            </a:r>
          </a:p>
          <a:p>
            <a:endParaRPr lang="en-GB" dirty="0"/>
          </a:p>
        </p:txBody>
      </p:sp>
      <p:sp>
        <p:nvSpPr>
          <p:cNvPr id="4" name="Slide Number Placeholder 3"/>
          <p:cNvSpPr>
            <a:spLocks noGrp="1"/>
          </p:cNvSpPr>
          <p:nvPr>
            <p:ph type="sldNum" sz="quarter" idx="10"/>
          </p:nvPr>
        </p:nvSpPr>
        <p:spPr/>
        <p:txBody>
          <a:bodyPr/>
          <a:lstStyle/>
          <a:p>
            <a:fld id="{7FD37A9A-DF83-44E4-9E72-DAE8EC036061}" type="slidenum">
              <a:rPr lang="en-GB" smtClean="0"/>
              <a:pPr/>
              <a:t>16</a:t>
            </a:fld>
            <a:endParaRPr lang="en-GB" dirty="0"/>
          </a:p>
        </p:txBody>
      </p:sp>
    </p:spTree>
    <p:extLst>
      <p:ext uri="{BB962C8B-B14F-4D97-AF65-F5344CB8AC3E}">
        <p14:creationId xmlns:p14="http://schemas.microsoft.com/office/powerpoint/2010/main" val="28390545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Here is a simple breakdown of the results from Term One of the Project. </a:t>
            </a:r>
            <a:endParaRPr lang="en-GB" dirty="0"/>
          </a:p>
        </p:txBody>
      </p:sp>
      <p:sp>
        <p:nvSpPr>
          <p:cNvPr id="4" name="Slide Number Placeholder 3"/>
          <p:cNvSpPr>
            <a:spLocks noGrp="1"/>
          </p:cNvSpPr>
          <p:nvPr>
            <p:ph type="sldNum" sz="quarter" idx="10"/>
          </p:nvPr>
        </p:nvSpPr>
        <p:spPr/>
        <p:txBody>
          <a:bodyPr/>
          <a:lstStyle/>
          <a:p>
            <a:fld id="{7FD37A9A-DF83-44E4-9E72-DAE8EC036061}" type="slidenum">
              <a:rPr lang="en-GB" smtClean="0"/>
              <a:pPr/>
              <a:t>17</a:t>
            </a:fld>
            <a:endParaRPr lang="en-GB"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 project started on 11</a:t>
            </a:r>
            <a:r>
              <a:rPr lang="en-GB" baseline="30000" dirty="0" smtClean="0"/>
              <a:t>th</a:t>
            </a:r>
            <a:r>
              <a:rPr lang="en-GB" dirty="0" smtClean="0"/>
              <a:t> May.</a:t>
            </a:r>
          </a:p>
          <a:p>
            <a:endParaRPr lang="en-GB" dirty="0"/>
          </a:p>
          <a:p>
            <a:r>
              <a:rPr lang="en-GB" dirty="0"/>
              <a:t>It is a  non-syllabus, user-led </a:t>
            </a:r>
            <a:r>
              <a:rPr lang="en-GB" dirty="0" smtClean="0"/>
              <a:t>IT and </a:t>
            </a:r>
            <a:r>
              <a:rPr lang="en-GB" dirty="0"/>
              <a:t>communication skills programme</a:t>
            </a:r>
            <a:r>
              <a:rPr lang="en-GB" dirty="0" smtClean="0"/>
              <a:t>.</a:t>
            </a:r>
          </a:p>
          <a:p>
            <a:endParaRPr lang="en-GB" dirty="0"/>
          </a:p>
          <a:p>
            <a:r>
              <a:rPr lang="en-GB" dirty="0" smtClean="0"/>
              <a:t>The 14 points shown were topics of interest taken from the groups.  </a:t>
            </a:r>
          </a:p>
          <a:p>
            <a:endParaRPr lang="en-GB" dirty="0"/>
          </a:p>
          <a:p>
            <a:r>
              <a:rPr lang="en-GB" dirty="0" smtClean="0"/>
              <a:t>This </a:t>
            </a:r>
            <a:r>
              <a:rPr lang="en-GB" dirty="0"/>
              <a:t>programme </a:t>
            </a:r>
            <a:r>
              <a:rPr lang="en-GB" dirty="0" smtClean="0"/>
              <a:t>guide gives </a:t>
            </a:r>
            <a:r>
              <a:rPr lang="en-GB" dirty="0"/>
              <a:t>the classes more of a </a:t>
            </a:r>
            <a:r>
              <a:rPr lang="en-GB" dirty="0" smtClean="0"/>
              <a:t>structure,  </a:t>
            </a:r>
            <a:r>
              <a:rPr lang="en-GB" dirty="0"/>
              <a:t>but as each </a:t>
            </a:r>
            <a:r>
              <a:rPr lang="en-GB" dirty="0" smtClean="0"/>
              <a:t>session </a:t>
            </a:r>
            <a:r>
              <a:rPr lang="en-GB" dirty="0"/>
              <a:t>is tailored to the individual, it is their choice if they participate in the topic of the </a:t>
            </a:r>
            <a:r>
              <a:rPr lang="en-GB" dirty="0" smtClean="0"/>
              <a:t>week</a:t>
            </a:r>
            <a:r>
              <a:rPr lang="en-GB" dirty="0"/>
              <a:t> </a:t>
            </a:r>
            <a:r>
              <a:rPr lang="en-GB" dirty="0" smtClean="0"/>
              <a:t>or use the session as a drop in facility for a particular query.</a:t>
            </a:r>
          </a:p>
          <a:p>
            <a:endParaRPr lang="en-GB" dirty="0"/>
          </a:p>
        </p:txBody>
      </p:sp>
      <p:sp>
        <p:nvSpPr>
          <p:cNvPr id="4" name="Slide Number Placeholder 3"/>
          <p:cNvSpPr>
            <a:spLocks noGrp="1"/>
          </p:cNvSpPr>
          <p:nvPr>
            <p:ph type="sldNum" sz="quarter" idx="10"/>
          </p:nvPr>
        </p:nvSpPr>
        <p:spPr/>
        <p:txBody>
          <a:bodyPr/>
          <a:lstStyle/>
          <a:p>
            <a:fld id="{7FD37A9A-DF83-44E4-9E72-DAE8EC036061}" type="slidenum">
              <a:rPr lang="en-GB" smtClean="0"/>
              <a:pPr/>
              <a:t>2</a:t>
            </a:fld>
            <a:endParaRPr lang="en-GB"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Nine areas were identified for IT classes within the Neath Port Talbot area.</a:t>
            </a:r>
          </a:p>
          <a:p>
            <a:endParaRPr lang="en-GB" dirty="0" smtClean="0"/>
          </a:p>
          <a:p>
            <a:endParaRPr lang="en-GB" dirty="0"/>
          </a:p>
          <a:p>
            <a:r>
              <a:rPr lang="en-GB" dirty="0" smtClean="0"/>
              <a:t>The first 4 areas have now completed their 15 week programme and from the evaluation forms that have been received they have all enjoyed and benefitted from the experience.</a:t>
            </a:r>
          </a:p>
          <a:p>
            <a:endParaRPr lang="en-GB" dirty="0"/>
          </a:p>
        </p:txBody>
      </p:sp>
      <p:sp>
        <p:nvSpPr>
          <p:cNvPr id="4" name="Slide Number Placeholder 3"/>
          <p:cNvSpPr>
            <a:spLocks noGrp="1"/>
          </p:cNvSpPr>
          <p:nvPr>
            <p:ph type="sldNum" sz="quarter" idx="10"/>
          </p:nvPr>
        </p:nvSpPr>
        <p:spPr/>
        <p:txBody>
          <a:bodyPr/>
          <a:lstStyle/>
          <a:p>
            <a:fld id="{7FD37A9A-DF83-44E4-9E72-DAE8EC036061}" type="slidenum">
              <a:rPr lang="en-GB" smtClean="0"/>
              <a:pPr/>
              <a:t>3</a:t>
            </a:fld>
            <a:endParaRPr lang="en-GB" dirty="0"/>
          </a:p>
        </p:txBody>
      </p:sp>
    </p:spTree>
    <p:extLst>
      <p:ext uri="{BB962C8B-B14F-4D97-AF65-F5344CB8AC3E}">
        <p14:creationId xmlns:p14="http://schemas.microsoft.com/office/powerpoint/2010/main" val="705552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This class attracted 5 new learners.</a:t>
            </a:r>
          </a:p>
          <a:p>
            <a:endParaRPr lang="en-GB" dirty="0" smtClean="0"/>
          </a:p>
          <a:p>
            <a:r>
              <a:rPr lang="en-GB" dirty="0" smtClean="0"/>
              <a:t>They have found the information shared,  beneficial and were happy to have the 1:1 support due to small class.</a:t>
            </a:r>
          </a:p>
          <a:p>
            <a:endParaRPr lang="en-GB" dirty="0" smtClean="0"/>
          </a:p>
          <a:p>
            <a:r>
              <a:rPr lang="en-GB" dirty="0" smtClean="0"/>
              <a:t>This photograph shows an identification quiz of all types of digital equipment.  They were surprised at how much they already knew.</a:t>
            </a:r>
            <a:endParaRPr lang="en-GB" dirty="0"/>
          </a:p>
        </p:txBody>
      </p:sp>
      <p:sp>
        <p:nvSpPr>
          <p:cNvPr id="4" name="Slide Number Placeholder 3"/>
          <p:cNvSpPr>
            <a:spLocks noGrp="1"/>
          </p:cNvSpPr>
          <p:nvPr>
            <p:ph type="sldNum" sz="quarter" idx="10"/>
          </p:nvPr>
        </p:nvSpPr>
        <p:spPr/>
        <p:txBody>
          <a:bodyPr/>
          <a:lstStyle/>
          <a:p>
            <a:fld id="{7FD37A9A-DF83-44E4-9E72-DAE8EC036061}" type="slidenum">
              <a:rPr lang="en-GB" smtClean="0"/>
              <a:pPr/>
              <a:t>4</a:t>
            </a:fld>
            <a:endParaRPr lang="en-GB"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This class is held in Ty Maes Marchog, Onllwyn.</a:t>
            </a:r>
          </a:p>
          <a:p>
            <a:r>
              <a:rPr lang="en-GB" dirty="0" smtClean="0"/>
              <a:t>Some of the learners live on site </a:t>
            </a:r>
          </a:p>
          <a:p>
            <a:r>
              <a:rPr lang="en-GB" dirty="0" smtClean="0"/>
              <a:t>Most of the learners live in the community</a:t>
            </a:r>
          </a:p>
          <a:p>
            <a:endParaRPr lang="en-GB" dirty="0" smtClean="0"/>
          </a:p>
          <a:p>
            <a:r>
              <a:rPr lang="en-GB" dirty="0" smtClean="0"/>
              <a:t>This class is well attended with a  total of 17 learners. 10 female 7 male.</a:t>
            </a:r>
          </a:p>
          <a:p>
            <a:endParaRPr lang="en-GB" dirty="0" smtClean="0"/>
          </a:p>
          <a:p>
            <a:r>
              <a:rPr lang="en-GB" dirty="0" smtClean="0"/>
              <a:t>They are all over 65 and enjoy learning about new technology, new games, how to download apps, take photographs and manipulate them.</a:t>
            </a:r>
          </a:p>
          <a:p>
            <a:endParaRPr lang="en-GB" dirty="0" smtClean="0"/>
          </a:p>
          <a:p>
            <a:r>
              <a:rPr lang="en-GB" dirty="0" smtClean="0"/>
              <a:t>We have run the 15 week programme alongside a specialist programme of  health and wellbeing.  Each week this venue has IT, Exercise, Lunch and a speaker.  Where possible I tailored the IT to compliment the afternoon topic.  </a:t>
            </a:r>
            <a:endParaRPr lang="en-GB" dirty="0"/>
          </a:p>
        </p:txBody>
      </p:sp>
      <p:sp>
        <p:nvSpPr>
          <p:cNvPr id="4" name="Slide Number Placeholder 3"/>
          <p:cNvSpPr>
            <a:spLocks noGrp="1"/>
          </p:cNvSpPr>
          <p:nvPr>
            <p:ph type="sldNum" sz="quarter" idx="10"/>
          </p:nvPr>
        </p:nvSpPr>
        <p:spPr/>
        <p:txBody>
          <a:bodyPr/>
          <a:lstStyle/>
          <a:p>
            <a:fld id="{7FD37A9A-DF83-44E4-9E72-DAE8EC036061}" type="slidenum">
              <a:rPr lang="en-GB" smtClean="0"/>
              <a:pPr/>
              <a:t>5</a:t>
            </a:fld>
            <a:endParaRPr lang="en-GB"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Here the class are researching the food groups that make up the Eatwell Plate to give them a head start on the Nutrition presentation to follow. </a:t>
            </a:r>
            <a:endParaRPr lang="en-GB" dirty="0"/>
          </a:p>
        </p:txBody>
      </p:sp>
      <p:sp>
        <p:nvSpPr>
          <p:cNvPr id="4" name="Slide Number Placeholder 3"/>
          <p:cNvSpPr>
            <a:spLocks noGrp="1"/>
          </p:cNvSpPr>
          <p:nvPr>
            <p:ph type="sldNum" sz="quarter" idx="10"/>
          </p:nvPr>
        </p:nvSpPr>
        <p:spPr/>
        <p:txBody>
          <a:bodyPr/>
          <a:lstStyle/>
          <a:p>
            <a:fld id="{7FD37A9A-DF83-44E4-9E72-DAE8EC036061}" type="slidenum">
              <a:rPr lang="en-GB" smtClean="0"/>
              <a:pPr/>
              <a:t>6</a:t>
            </a:fld>
            <a:endParaRPr lang="en-GB"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7FD37A9A-DF83-44E4-9E72-DAE8EC036061}" type="slidenum">
              <a:rPr lang="en-GB" smtClean="0"/>
              <a:pPr/>
              <a:t>7</a:t>
            </a:fld>
            <a:endParaRPr lang="en-GB"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This is what some of the learners had to say about the course so far. </a:t>
            </a:r>
            <a:endParaRPr lang="en-GB" dirty="0"/>
          </a:p>
        </p:txBody>
      </p:sp>
      <p:sp>
        <p:nvSpPr>
          <p:cNvPr id="4" name="Slide Number Placeholder 3"/>
          <p:cNvSpPr>
            <a:spLocks noGrp="1"/>
          </p:cNvSpPr>
          <p:nvPr>
            <p:ph type="sldNum" sz="quarter" idx="10"/>
          </p:nvPr>
        </p:nvSpPr>
        <p:spPr/>
        <p:txBody>
          <a:bodyPr/>
          <a:lstStyle/>
          <a:p>
            <a:fld id="{7FD37A9A-DF83-44E4-9E72-DAE8EC036061}" type="slidenum">
              <a:rPr lang="en-GB" smtClean="0"/>
              <a:pPr/>
              <a:t>8</a:t>
            </a:fld>
            <a:endParaRPr lang="en-GB"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Glynneath Town Hall </a:t>
            </a:r>
          </a:p>
          <a:p>
            <a:endParaRPr lang="en-GB" dirty="0" smtClean="0"/>
          </a:p>
          <a:p>
            <a:r>
              <a:rPr lang="en-GB" dirty="0" smtClean="0"/>
              <a:t>This was a taster session in preparation for the IT class which runs separately to the Morning Outreach group.</a:t>
            </a:r>
          </a:p>
          <a:p>
            <a:endParaRPr lang="en-GB" dirty="0" smtClean="0"/>
          </a:p>
          <a:p>
            <a:r>
              <a:rPr lang="en-GB" dirty="0" smtClean="0"/>
              <a:t>The ladies enjoyed experimenting with tablets taking photos of each other.</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7FD37A9A-DF83-44E4-9E72-DAE8EC036061}" type="slidenum">
              <a:rPr lang="en-GB" smtClean="0"/>
              <a:pPr/>
              <a:t>9</a:t>
            </a:fld>
            <a:endParaRPr lang="en-GB"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9A6DB50-1F1D-438D-8662-23D4538F6895}" type="datetimeFigureOut">
              <a:rPr lang="en-GB" smtClean="0"/>
              <a:pPr/>
              <a:t>31/10/2019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713389C-C0DF-42F0-8A2E-F3932C06CC3D}" type="slidenum">
              <a:rPr lang="en-GB" smtClean="0"/>
              <a:pPr/>
              <a:t>‹#›</a:t>
            </a:fld>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9A6DB50-1F1D-438D-8662-23D4538F6895}" type="datetimeFigureOut">
              <a:rPr lang="en-GB" smtClean="0"/>
              <a:pPr/>
              <a:t>31/10/2019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713389C-C0DF-42F0-8A2E-F3932C06CC3D}" type="slidenum">
              <a:rPr lang="en-GB" smtClean="0"/>
              <a:pPr/>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9A6DB50-1F1D-438D-8662-23D4538F6895}" type="datetimeFigureOut">
              <a:rPr lang="en-GB" smtClean="0"/>
              <a:pPr/>
              <a:t>31/10/2019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713389C-C0DF-42F0-8A2E-F3932C06CC3D}" type="slidenum">
              <a:rPr lang="en-GB" smtClean="0"/>
              <a:pPr/>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9A6DB50-1F1D-438D-8662-23D4538F6895}" type="datetimeFigureOut">
              <a:rPr lang="en-GB" smtClean="0"/>
              <a:pPr/>
              <a:t>31/10/2019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713389C-C0DF-42F0-8A2E-F3932C06CC3D}" type="slidenum">
              <a:rPr lang="en-GB" smtClean="0"/>
              <a:pPr/>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9A6DB50-1F1D-438D-8662-23D4538F6895}" type="datetimeFigureOut">
              <a:rPr lang="en-GB" smtClean="0"/>
              <a:pPr/>
              <a:t>31/10/2019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713389C-C0DF-42F0-8A2E-F3932C06CC3D}" type="slidenum">
              <a:rPr lang="en-GB" smtClean="0"/>
              <a:pPr/>
              <a:t>‹#›</a:t>
            </a:fld>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9A6DB50-1F1D-438D-8662-23D4538F6895}" type="datetimeFigureOut">
              <a:rPr lang="en-GB" smtClean="0"/>
              <a:pPr/>
              <a:t>31/10/2019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9713389C-C0DF-42F0-8A2E-F3932C06CC3D}" type="slidenum">
              <a:rPr lang="en-GB" smtClean="0"/>
              <a:pPr/>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9A6DB50-1F1D-438D-8662-23D4538F6895}" type="datetimeFigureOut">
              <a:rPr lang="en-GB" smtClean="0"/>
              <a:pPr/>
              <a:t>31/10/2019</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9713389C-C0DF-42F0-8A2E-F3932C06CC3D}" type="slidenum">
              <a:rPr lang="en-GB" smtClean="0"/>
              <a:pPr/>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9A6DB50-1F1D-438D-8662-23D4538F6895}" type="datetimeFigureOut">
              <a:rPr lang="en-GB" smtClean="0"/>
              <a:pPr/>
              <a:t>31/10/2019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9713389C-C0DF-42F0-8A2E-F3932C06CC3D}" type="slidenum">
              <a:rPr lang="en-GB" smtClean="0"/>
              <a:pPr/>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A6DB50-1F1D-438D-8662-23D4538F6895}" type="datetimeFigureOut">
              <a:rPr lang="en-GB" smtClean="0"/>
              <a:pPr/>
              <a:t>31/10/2019</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9713389C-C0DF-42F0-8A2E-F3932C06CC3D}" type="slidenum">
              <a:rPr lang="en-GB" smtClean="0"/>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A6DB50-1F1D-438D-8662-23D4538F6895}" type="datetimeFigureOut">
              <a:rPr lang="en-GB" smtClean="0"/>
              <a:pPr/>
              <a:t>31/10/2019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9713389C-C0DF-42F0-8A2E-F3932C06CC3D}" type="slidenum">
              <a:rPr lang="en-GB" smtClean="0"/>
              <a:pPr/>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A6DB50-1F1D-438D-8662-23D4538F6895}" type="datetimeFigureOut">
              <a:rPr lang="en-GB" smtClean="0"/>
              <a:pPr/>
              <a:t>31/10/2019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9713389C-C0DF-42F0-8A2E-F3932C06CC3D}" type="slidenum">
              <a:rPr lang="en-GB" smtClean="0"/>
              <a:pPr/>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A6DB50-1F1D-438D-8662-23D4538F6895}" type="datetimeFigureOut">
              <a:rPr lang="en-GB" smtClean="0"/>
              <a:pPr/>
              <a:t>31/10/2019</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13389C-C0DF-42F0-8A2E-F3932C06CC3D}" type="slidenum">
              <a:rPr lang="en-GB" smtClean="0"/>
              <a:pPr/>
              <a:t>‹#›</a:t>
            </a:fld>
            <a:endParaRPr lang="en-GB" dirty="0"/>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642910" y="2285992"/>
            <a:ext cx="7858179" cy="1569660"/>
          </a:xfrm>
          <a:prstGeom prst="rect">
            <a:avLst/>
          </a:prstGeom>
          <a:noFill/>
        </p:spPr>
        <p:txBody>
          <a:bodyPr wrap="square" rtlCol="0">
            <a:spAutoFit/>
          </a:bodyPr>
          <a:lstStyle/>
          <a:p>
            <a:pPr algn="ctr"/>
            <a:r>
              <a:rPr lang="en-GB" sz="9600" dirty="0" smtClean="0">
                <a:latin typeface="Comic Sans MS" panose="030F0702030302020204" pitchFamily="66" charset="0"/>
              </a:rPr>
              <a:t>GO FOR IT</a:t>
            </a:r>
            <a:endParaRPr lang="en-GB" sz="9600" dirty="0">
              <a:latin typeface="Comic Sans MS" panose="030F0702030302020204" pitchFamily="66" charset="0"/>
            </a:endParaRPr>
          </a:p>
        </p:txBody>
      </p:sp>
      <p:pic>
        <p:nvPicPr>
          <p:cNvPr id="4" name="Picture 3" descr="download.jpg"/>
          <p:cNvPicPr>
            <a:picLocks noChangeAspect="1"/>
          </p:cNvPicPr>
          <p:nvPr/>
        </p:nvPicPr>
        <p:blipFill>
          <a:blip r:embed="rId3"/>
          <a:stretch>
            <a:fillRect/>
          </a:stretch>
        </p:blipFill>
        <p:spPr>
          <a:xfrm>
            <a:off x="1714480" y="285728"/>
            <a:ext cx="5540090" cy="1357322"/>
          </a:xfrm>
          <a:prstGeom prst="rect">
            <a:avLst/>
          </a:prstGeom>
        </p:spPr>
      </p:pic>
    </p:spTree>
    <p:extLst>
      <p:ext uri="{BB962C8B-B14F-4D97-AF65-F5344CB8AC3E}">
        <p14:creationId xmlns:p14="http://schemas.microsoft.com/office/powerpoint/2010/main" val="12121406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7148523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4221774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371226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799066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7635470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42844" y="285728"/>
            <a:ext cx="9001156" cy="830997"/>
          </a:xfrm>
          <a:prstGeom prst="rect">
            <a:avLst/>
          </a:prstGeom>
          <a:noFill/>
        </p:spPr>
        <p:txBody>
          <a:bodyPr wrap="square" rtlCol="0">
            <a:spAutoFit/>
          </a:bodyPr>
          <a:lstStyle/>
          <a:p>
            <a:pPr algn="ctr"/>
            <a:r>
              <a:rPr lang="en-GB" sz="4800" dirty="0" smtClean="0">
                <a:solidFill>
                  <a:srgbClr val="FF0000"/>
                </a:solidFill>
                <a:latin typeface="Comic Sans MS" pitchFamily="66" charset="0"/>
              </a:rPr>
              <a:t>Canolfan Maerdy Tairgwaith</a:t>
            </a:r>
            <a:endParaRPr lang="en-GB" sz="4800" dirty="0">
              <a:solidFill>
                <a:srgbClr val="FF0000"/>
              </a:solidFill>
              <a:latin typeface="Comic Sans MS" pitchFamily="66" charset="0"/>
            </a:endParaRPr>
          </a:p>
        </p:txBody>
      </p:sp>
    </p:spTree>
    <p:extLst>
      <p:ext uri="{BB962C8B-B14F-4D97-AF65-F5344CB8AC3E}">
        <p14:creationId xmlns:p14="http://schemas.microsoft.com/office/powerpoint/2010/main" val="21066176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85852" y="500042"/>
            <a:ext cx="6500858" cy="1015663"/>
          </a:xfrm>
          <a:prstGeom prst="rect">
            <a:avLst/>
          </a:prstGeom>
          <a:noFill/>
        </p:spPr>
        <p:txBody>
          <a:bodyPr wrap="square" rtlCol="0">
            <a:spAutoFit/>
          </a:bodyPr>
          <a:lstStyle/>
          <a:p>
            <a:pPr algn="ctr"/>
            <a:r>
              <a:rPr lang="en-GB" sz="6000" dirty="0" smtClean="0">
                <a:latin typeface="Comic Sans MS" pitchFamily="66" charset="0"/>
              </a:rPr>
              <a:t>New Groups</a:t>
            </a:r>
            <a:endParaRPr lang="en-GB" sz="6600" dirty="0">
              <a:latin typeface="Comic Sans MS" pitchFamily="66" charset="0"/>
            </a:endParaRPr>
          </a:p>
        </p:txBody>
      </p:sp>
      <p:sp>
        <p:nvSpPr>
          <p:cNvPr id="3" name="TextBox 2"/>
          <p:cNvSpPr txBox="1"/>
          <p:nvPr/>
        </p:nvSpPr>
        <p:spPr>
          <a:xfrm>
            <a:off x="785786" y="2143116"/>
            <a:ext cx="3786214" cy="707886"/>
          </a:xfrm>
          <a:prstGeom prst="rect">
            <a:avLst/>
          </a:prstGeom>
          <a:solidFill>
            <a:schemeClr val="accent6">
              <a:lumMod val="60000"/>
              <a:lumOff val="40000"/>
            </a:schemeClr>
          </a:solidFill>
        </p:spPr>
        <p:txBody>
          <a:bodyPr wrap="square" rtlCol="0">
            <a:spAutoFit/>
          </a:bodyPr>
          <a:lstStyle/>
          <a:p>
            <a:pPr algn="ctr"/>
            <a:r>
              <a:rPr lang="en-GB" sz="4000" dirty="0" smtClean="0">
                <a:latin typeface="Comic Sans MS" pitchFamily="66" charset="0"/>
              </a:rPr>
              <a:t>Seven Sisters</a:t>
            </a:r>
            <a:endParaRPr lang="en-GB" sz="4000" dirty="0"/>
          </a:p>
        </p:txBody>
      </p:sp>
      <p:sp>
        <p:nvSpPr>
          <p:cNvPr id="4" name="TextBox 3"/>
          <p:cNvSpPr txBox="1"/>
          <p:nvPr/>
        </p:nvSpPr>
        <p:spPr>
          <a:xfrm>
            <a:off x="5429256" y="2928934"/>
            <a:ext cx="3286148" cy="707886"/>
          </a:xfrm>
          <a:prstGeom prst="rect">
            <a:avLst/>
          </a:prstGeom>
          <a:solidFill>
            <a:schemeClr val="tx2">
              <a:lumMod val="40000"/>
              <a:lumOff val="60000"/>
            </a:schemeClr>
          </a:solidFill>
        </p:spPr>
        <p:txBody>
          <a:bodyPr wrap="square" rtlCol="0">
            <a:spAutoFit/>
          </a:bodyPr>
          <a:lstStyle/>
          <a:p>
            <a:pPr algn="ctr"/>
            <a:r>
              <a:rPr lang="en-GB" sz="4000" dirty="0" smtClean="0">
                <a:latin typeface="Comic Sans MS" pitchFamily="66" charset="0"/>
              </a:rPr>
              <a:t>Glynneath</a:t>
            </a:r>
            <a:endParaRPr lang="en-GB" sz="4000" dirty="0">
              <a:latin typeface="Comic Sans MS" pitchFamily="66" charset="0"/>
            </a:endParaRPr>
          </a:p>
        </p:txBody>
      </p:sp>
      <p:sp>
        <p:nvSpPr>
          <p:cNvPr id="5" name="TextBox 4"/>
          <p:cNvSpPr txBox="1"/>
          <p:nvPr/>
        </p:nvSpPr>
        <p:spPr>
          <a:xfrm>
            <a:off x="1285852" y="4286256"/>
            <a:ext cx="3214710" cy="707886"/>
          </a:xfrm>
          <a:prstGeom prst="rect">
            <a:avLst/>
          </a:prstGeom>
          <a:solidFill>
            <a:srgbClr val="FF66FF"/>
          </a:solidFill>
        </p:spPr>
        <p:txBody>
          <a:bodyPr wrap="square" rtlCol="0">
            <a:spAutoFit/>
          </a:bodyPr>
          <a:lstStyle/>
          <a:p>
            <a:pPr algn="ctr"/>
            <a:r>
              <a:rPr lang="en-GB" sz="4000" dirty="0" smtClean="0">
                <a:latin typeface="Comic Sans MS" pitchFamily="66" charset="0"/>
              </a:rPr>
              <a:t>Pontardawe</a:t>
            </a:r>
            <a:endParaRPr lang="en-GB" sz="4000" dirty="0">
              <a:latin typeface="Comic Sans MS" pitchFamily="66" charset="0"/>
            </a:endParaRPr>
          </a:p>
        </p:txBody>
      </p:sp>
      <p:sp>
        <p:nvSpPr>
          <p:cNvPr id="6" name="TextBox 5"/>
          <p:cNvSpPr txBox="1"/>
          <p:nvPr/>
        </p:nvSpPr>
        <p:spPr>
          <a:xfrm>
            <a:off x="4714876" y="5286388"/>
            <a:ext cx="3214710" cy="707886"/>
          </a:xfrm>
          <a:prstGeom prst="rect">
            <a:avLst/>
          </a:prstGeom>
          <a:solidFill>
            <a:srgbClr val="00FF99"/>
          </a:solidFill>
        </p:spPr>
        <p:txBody>
          <a:bodyPr wrap="square" rtlCol="0">
            <a:spAutoFit/>
          </a:bodyPr>
          <a:lstStyle/>
          <a:p>
            <a:pPr algn="ctr"/>
            <a:r>
              <a:rPr lang="en-GB" sz="4000" dirty="0" smtClean="0">
                <a:latin typeface="Comic Sans MS" pitchFamily="66" charset="0"/>
              </a:rPr>
              <a:t>Cwmgwrach </a:t>
            </a:r>
            <a:endParaRPr lang="en-GB" sz="4000" dirty="0">
              <a:latin typeface="Comic Sans MS" pitchFamily="66" charset="0"/>
            </a:endParaRPr>
          </a:p>
        </p:txBody>
      </p:sp>
    </p:spTree>
    <p:extLst>
      <p:ext uri="{BB962C8B-B14F-4D97-AF65-F5344CB8AC3E}">
        <p14:creationId xmlns:p14="http://schemas.microsoft.com/office/powerpoint/2010/main" val="32412865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noGrp="1"/>
          </p:cNvGraphicFramePr>
          <p:nvPr/>
        </p:nvGraphicFramePr>
        <p:xfrm>
          <a:off x="-56284" y="411307"/>
          <a:ext cx="9256568" cy="6035386"/>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5720" y="142852"/>
            <a:ext cx="8572560" cy="6340197"/>
          </a:xfrm>
          <a:prstGeom prst="rect">
            <a:avLst/>
          </a:prstGeom>
        </p:spPr>
        <p:txBody>
          <a:bodyPr wrap="square">
            <a:spAutoFit/>
          </a:bodyPr>
          <a:lstStyle/>
          <a:p>
            <a:pPr algn="ctr"/>
            <a:r>
              <a:rPr lang="en-GB" sz="2800" u="sng" dirty="0">
                <a:latin typeface="Comic Sans MS" pitchFamily="66" charset="0"/>
              </a:rPr>
              <a:t>IT Programme </a:t>
            </a:r>
            <a:r>
              <a:rPr lang="en-GB" sz="2800" u="sng" dirty="0" smtClean="0">
                <a:latin typeface="Comic Sans MS" pitchFamily="66" charset="0"/>
              </a:rPr>
              <a:t>Guide</a:t>
            </a:r>
          </a:p>
          <a:p>
            <a:pPr algn="ctr"/>
            <a:endParaRPr lang="en-GB" dirty="0">
              <a:latin typeface="Comic Sans MS" pitchFamily="66" charset="0"/>
            </a:endParaRPr>
          </a:p>
          <a:p>
            <a:pPr marL="285750" lvl="0" indent="-285750">
              <a:lnSpc>
                <a:spcPct val="150000"/>
              </a:lnSpc>
              <a:buFont typeface="Arial" panose="020B0604020202020204" pitchFamily="34" charset="0"/>
              <a:buChar char="•"/>
            </a:pPr>
            <a:r>
              <a:rPr lang="en-GB" sz="1600" dirty="0">
                <a:latin typeface="Comic Sans MS" pitchFamily="66" charset="0"/>
              </a:rPr>
              <a:t>The Internet – Browsers, </a:t>
            </a:r>
            <a:r>
              <a:rPr lang="en-GB" sz="1600" dirty="0" smtClean="0">
                <a:latin typeface="Comic Sans MS" pitchFamily="66" charset="0"/>
              </a:rPr>
              <a:t>Search Engines</a:t>
            </a:r>
            <a:r>
              <a:rPr lang="en-GB" sz="1600" dirty="0">
                <a:latin typeface="Comic Sans MS" pitchFamily="66" charset="0"/>
              </a:rPr>
              <a:t>, </a:t>
            </a:r>
            <a:r>
              <a:rPr lang="en-GB" sz="1600" dirty="0" smtClean="0">
                <a:latin typeface="Comic Sans MS" pitchFamily="66" charset="0"/>
              </a:rPr>
              <a:t>Understanding Search Results</a:t>
            </a:r>
            <a:r>
              <a:rPr lang="en-GB" sz="1600" dirty="0">
                <a:latin typeface="Comic Sans MS" pitchFamily="66" charset="0"/>
              </a:rPr>
              <a:t>.</a:t>
            </a:r>
          </a:p>
          <a:p>
            <a:pPr marL="285750" lvl="0" indent="-285750">
              <a:lnSpc>
                <a:spcPct val="150000"/>
              </a:lnSpc>
              <a:buFont typeface="Arial" panose="020B0604020202020204" pitchFamily="34" charset="0"/>
              <a:buChar char="•"/>
            </a:pPr>
            <a:r>
              <a:rPr lang="en-GB" sz="1600" dirty="0">
                <a:latin typeface="Comic Sans MS" pitchFamily="66" charset="0"/>
              </a:rPr>
              <a:t>Online Safety.</a:t>
            </a:r>
          </a:p>
          <a:p>
            <a:pPr marL="285750" lvl="0" indent="-285750">
              <a:lnSpc>
                <a:spcPct val="150000"/>
              </a:lnSpc>
              <a:buFont typeface="Arial" panose="020B0604020202020204" pitchFamily="34" charset="0"/>
              <a:buChar char="•"/>
            </a:pPr>
            <a:r>
              <a:rPr lang="en-GB" sz="1600" dirty="0">
                <a:latin typeface="Comic Sans MS" pitchFamily="66" charset="0"/>
              </a:rPr>
              <a:t>Setting up and using Email including downloading and sending attachments.</a:t>
            </a:r>
          </a:p>
          <a:p>
            <a:pPr marL="285750" lvl="0" indent="-285750">
              <a:lnSpc>
                <a:spcPct val="150000"/>
              </a:lnSpc>
              <a:buFont typeface="Arial" panose="020B0604020202020204" pitchFamily="34" charset="0"/>
              <a:buChar char="•"/>
            </a:pPr>
            <a:r>
              <a:rPr lang="en-GB" sz="1600" dirty="0">
                <a:latin typeface="Comic Sans MS" pitchFamily="66" charset="0"/>
              </a:rPr>
              <a:t>Shopping Online including Groceries, Amazon, Ebay </a:t>
            </a:r>
          </a:p>
          <a:p>
            <a:pPr marL="285750" lvl="0" indent="-285750">
              <a:lnSpc>
                <a:spcPct val="150000"/>
              </a:lnSpc>
              <a:buFont typeface="Arial" panose="020B0604020202020204" pitchFamily="34" charset="0"/>
              <a:buChar char="•"/>
            </a:pPr>
            <a:r>
              <a:rPr lang="en-GB" sz="1600" dirty="0">
                <a:latin typeface="Comic Sans MS" pitchFamily="66" charset="0"/>
              </a:rPr>
              <a:t>Selling Online</a:t>
            </a:r>
          </a:p>
          <a:p>
            <a:pPr marL="285750" lvl="0" indent="-285750">
              <a:lnSpc>
                <a:spcPct val="150000"/>
              </a:lnSpc>
              <a:buFont typeface="Arial" panose="020B0604020202020204" pitchFamily="34" charset="0"/>
              <a:buChar char="•"/>
            </a:pPr>
            <a:r>
              <a:rPr lang="en-GB" sz="1600" dirty="0">
                <a:latin typeface="Comic Sans MS" pitchFamily="66" charset="0"/>
              </a:rPr>
              <a:t>Accessing statutory services such as Council tax, ordering prescriptions, library books etc</a:t>
            </a:r>
          </a:p>
          <a:p>
            <a:pPr marL="285750" lvl="0" indent="-285750">
              <a:lnSpc>
                <a:spcPct val="150000"/>
              </a:lnSpc>
              <a:buFont typeface="Arial" panose="020B0604020202020204" pitchFamily="34" charset="0"/>
              <a:buChar char="•"/>
            </a:pPr>
            <a:r>
              <a:rPr lang="en-GB" sz="1600" dirty="0">
                <a:latin typeface="Comic Sans MS" pitchFamily="66" charset="0"/>
              </a:rPr>
              <a:t>Pay Pal – setting up and using an account</a:t>
            </a:r>
          </a:p>
          <a:p>
            <a:pPr marL="285750" lvl="0" indent="-285750">
              <a:lnSpc>
                <a:spcPct val="150000"/>
              </a:lnSpc>
              <a:buFont typeface="Arial" panose="020B0604020202020204" pitchFamily="34" charset="0"/>
              <a:buChar char="•"/>
            </a:pPr>
            <a:r>
              <a:rPr lang="en-GB" sz="1600" dirty="0">
                <a:latin typeface="Comic Sans MS" pitchFamily="66" charset="0"/>
              </a:rPr>
              <a:t>Social Media – Facebook &amp; Twitter</a:t>
            </a:r>
          </a:p>
          <a:p>
            <a:pPr marL="285750" lvl="0" indent="-285750">
              <a:lnSpc>
                <a:spcPct val="150000"/>
              </a:lnSpc>
              <a:buFont typeface="Arial" panose="020B0604020202020204" pitchFamily="34" charset="0"/>
              <a:buChar char="•"/>
            </a:pPr>
            <a:r>
              <a:rPr lang="en-GB" sz="1600" dirty="0">
                <a:latin typeface="Comic Sans MS" pitchFamily="66" charset="0"/>
              </a:rPr>
              <a:t>Video Calling – Skype/Facetime/Facebook Messenger/Google Hangouts</a:t>
            </a:r>
          </a:p>
          <a:p>
            <a:pPr marL="285750" lvl="0" indent="-285750">
              <a:lnSpc>
                <a:spcPct val="150000"/>
              </a:lnSpc>
              <a:buFont typeface="Arial" panose="020B0604020202020204" pitchFamily="34" charset="0"/>
              <a:buChar char="•"/>
            </a:pPr>
            <a:r>
              <a:rPr lang="en-GB" sz="1600" dirty="0">
                <a:latin typeface="Comic Sans MS" pitchFamily="66" charset="0"/>
              </a:rPr>
              <a:t>Google Maps</a:t>
            </a:r>
          </a:p>
          <a:p>
            <a:pPr marL="285750" lvl="0" indent="-285750">
              <a:lnSpc>
                <a:spcPct val="150000"/>
              </a:lnSpc>
              <a:buFont typeface="Arial" panose="020B0604020202020204" pitchFamily="34" charset="0"/>
              <a:buChar char="•"/>
            </a:pPr>
            <a:r>
              <a:rPr lang="en-GB" sz="1600" dirty="0">
                <a:latin typeface="Comic Sans MS" pitchFamily="66" charset="0"/>
              </a:rPr>
              <a:t>PC Security &amp; Safe Passwords</a:t>
            </a:r>
          </a:p>
          <a:p>
            <a:pPr marL="285750" lvl="0" indent="-285750">
              <a:lnSpc>
                <a:spcPct val="150000"/>
              </a:lnSpc>
              <a:buFont typeface="Arial" panose="020B0604020202020204" pitchFamily="34" charset="0"/>
              <a:buChar char="•"/>
            </a:pPr>
            <a:r>
              <a:rPr lang="en-GB" sz="1600" dirty="0">
                <a:latin typeface="Comic Sans MS" pitchFamily="66" charset="0"/>
              </a:rPr>
              <a:t>Catch Up TV</a:t>
            </a:r>
          </a:p>
          <a:p>
            <a:pPr marL="285750" lvl="0" indent="-285750">
              <a:lnSpc>
                <a:spcPct val="150000"/>
              </a:lnSpc>
              <a:buFont typeface="Arial" panose="020B0604020202020204" pitchFamily="34" charset="0"/>
              <a:buChar char="•"/>
            </a:pPr>
            <a:r>
              <a:rPr lang="en-GB" sz="1600" dirty="0">
                <a:latin typeface="Comic Sans MS" pitchFamily="66" charset="0"/>
              </a:rPr>
              <a:t>You Tube – and setting up your own account to upload videos</a:t>
            </a:r>
          </a:p>
          <a:p>
            <a:pPr marL="285750" lvl="0" indent="-285750">
              <a:lnSpc>
                <a:spcPct val="150000"/>
              </a:lnSpc>
              <a:buFont typeface="Arial" panose="020B0604020202020204" pitchFamily="34" charset="0"/>
              <a:buChar char="•"/>
            </a:pPr>
            <a:r>
              <a:rPr lang="en-GB" sz="1600" dirty="0">
                <a:latin typeface="Comic Sans MS" pitchFamily="66" charset="0"/>
              </a:rPr>
              <a:t>Downloading Apps </a:t>
            </a:r>
            <a:endParaRPr lang="en-GB" dirty="0">
              <a:latin typeface="Comic Sans MS" pitchFamily="66" charset="0"/>
            </a:endParaRPr>
          </a:p>
        </p:txBody>
      </p:sp>
    </p:spTree>
    <p:extLst>
      <p:ext uri="{BB962C8B-B14F-4D97-AF65-F5344CB8AC3E}">
        <p14:creationId xmlns:p14="http://schemas.microsoft.com/office/powerpoint/2010/main" val="201706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71604" y="500042"/>
            <a:ext cx="5881286" cy="1015663"/>
          </a:xfrm>
          <a:prstGeom prst="rect">
            <a:avLst/>
          </a:prstGeom>
          <a:noFill/>
        </p:spPr>
        <p:txBody>
          <a:bodyPr wrap="square" rtlCol="0">
            <a:spAutoFit/>
          </a:bodyPr>
          <a:lstStyle/>
          <a:p>
            <a:pPr algn="ctr"/>
            <a:r>
              <a:rPr lang="en-GB" sz="6000" dirty="0" smtClean="0">
                <a:latin typeface="Comic Sans MS" panose="030F0702030302020204" pitchFamily="66" charset="0"/>
              </a:rPr>
              <a:t>Groups</a:t>
            </a:r>
            <a:endParaRPr lang="en-GB" sz="6000" dirty="0">
              <a:latin typeface="Comic Sans MS" panose="030F0702030302020204" pitchFamily="66" charset="0"/>
            </a:endParaRPr>
          </a:p>
        </p:txBody>
      </p:sp>
      <p:sp>
        <p:nvSpPr>
          <p:cNvPr id="4" name="TextBox 3"/>
          <p:cNvSpPr txBox="1"/>
          <p:nvPr/>
        </p:nvSpPr>
        <p:spPr>
          <a:xfrm>
            <a:off x="642910" y="2071678"/>
            <a:ext cx="2664296" cy="707886"/>
          </a:xfrm>
          <a:prstGeom prst="rect">
            <a:avLst/>
          </a:prstGeom>
          <a:solidFill>
            <a:srgbClr val="FFFF99"/>
          </a:solidFill>
        </p:spPr>
        <p:txBody>
          <a:bodyPr wrap="square" rtlCol="0">
            <a:spAutoFit/>
          </a:bodyPr>
          <a:lstStyle/>
          <a:p>
            <a:pPr algn="ctr"/>
            <a:r>
              <a:rPr lang="en-GB" sz="4000" dirty="0" smtClean="0">
                <a:latin typeface="Comic Sans MS" panose="030F0702030302020204" pitchFamily="66" charset="0"/>
              </a:rPr>
              <a:t>Margam</a:t>
            </a:r>
            <a:endParaRPr lang="en-GB" sz="4000" dirty="0">
              <a:latin typeface="Comic Sans MS" panose="030F0702030302020204" pitchFamily="66" charset="0"/>
            </a:endParaRPr>
          </a:p>
        </p:txBody>
      </p:sp>
      <p:sp>
        <p:nvSpPr>
          <p:cNvPr id="3" name="TextBox 2"/>
          <p:cNvSpPr txBox="1"/>
          <p:nvPr/>
        </p:nvSpPr>
        <p:spPr>
          <a:xfrm>
            <a:off x="1357290" y="4143380"/>
            <a:ext cx="3096344" cy="707886"/>
          </a:xfrm>
          <a:prstGeom prst="rect">
            <a:avLst/>
          </a:prstGeom>
          <a:solidFill>
            <a:schemeClr val="accent6">
              <a:lumMod val="60000"/>
              <a:lumOff val="40000"/>
            </a:schemeClr>
          </a:solidFill>
        </p:spPr>
        <p:txBody>
          <a:bodyPr wrap="square" rtlCol="0">
            <a:spAutoFit/>
          </a:bodyPr>
          <a:lstStyle/>
          <a:p>
            <a:pPr algn="ctr"/>
            <a:r>
              <a:rPr lang="en-GB" sz="4000" dirty="0" smtClean="0">
                <a:latin typeface="Comic Sans MS" panose="030F0702030302020204" pitchFamily="66" charset="0"/>
              </a:rPr>
              <a:t>Glynneath</a:t>
            </a:r>
            <a:endParaRPr lang="en-GB" sz="4000" dirty="0">
              <a:latin typeface="Comic Sans MS" panose="030F0702030302020204" pitchFamily="66" charset="0"/>
            </a:endParaRPr>
          </a:p>
        </p:txBody>
      </p:sp>
      <p:sp>
        <p:nvSpPr>
          <p:cNvPr id="5" name="TextBox 4"/>
          <p:cNvSpPr txBox="1"/>
          <p:nvPr/>
        </p:nvSpPr>
        <p:spPr>
          <a:xfrm>
            <a:off x="5357818" y="2500306"/>
            <a:ext cx="2440244" cy="707886"/>
          </a:xfrm>
          <a:prstGeom prst="rect">
            <a:avLst/>
          </a:prstGeom>
          <a:solidFill>
            <a:schemeClr val="accent3">
              <a:lumMod val="60000"/>
              <a:lumOff val="40000"/>
            </a:schemeClr>
          </a:solidFill>
        </p:spPr>
        <p:txBody>
          <a:bodyPr wrap="square" rtlCol="0">
            <a:spAutoFit/>
          </a:bodyPr>
          <a:lstStyle/>
          <a:p>
            <a:pPr algn="ctr"/>
            <a:r>
              <a:rPr lang="en-GB" sz="4000" dirty="0" smtClean="0">
                <a:latin typeface="Comic Sans MS" panose="030F0702030302020204" pitchFamily="66" charset="0"/>
              </a:rPr>
              <a:t>Onllwyn</a:t>
            </a:r>
            <a:endParaRPr lang="en-GB" sz="4000" dirty="0">
              <a:latin typeface="Comic Sans MS" panose="030F0702030302020204" pitchFamily="66" charset="0"/>
            </a:endParaRPr>
          </a:p>
        </p:txBody>
      </p:sp>
      <p:sp>
        <p:nvSpPr>
          <p:cNvPr id="6" name="TextBox 5"/>
          <p:cNvSpPr txBox="1"/>
          <p:nvPr/>
        </p:nvSpPr>
        <p:spPr>
          <a:xfrm>
            <a:off x="5715008" y="4714884"/>
            <a:ext cx="2808312" cy="707886"/>
          </a:xfrm>
          <a:prstGeom prst="rect">
            <a:avLst/>
          </a:prstGeom>
          <a:solidFill>
            <a:schemeClr val="accent4">
              <a:lumMod val="40000"/>
              <a:lumOff val="60000"/>
            </a:schemeClr>
          </a:solidFill>
        </p:spPr>
        <p:txBody>
          <a:bodyPr wrap="square" rtlCol="0">
            <a:spAutoFit/>
          </a:bodyPr>
          <a:lstStyle/>
          <a:p>
            <a:r>
              <a:rPr lang="en-GB" sz="4000" dirty="0" smtClean="0">
                <a:latin typeface="Comic Sans MS" panose="030F0702030302020204" pitchFamily="66" charset="0"/>
              </a:rPr>
              <a:t>Tairgwaith</a:t>
            </a:r>
            <a:endParaRPr lang="en-GB" sz="4000" dirty="0">
              <a:latin typeface="Comic Sans MS" panose="030F0702030302020204" pitchFamily="66" charset="0"/>
            </a:endParaRPr>
          </a:p>
        </p:txBody>
      </p:sp>
    </p:spTree>
    <p:extLst>
      <p:ext uri="{BB962C8B-B14F-4D97-AF65-F5344CB8AC3E}">
        <p14:creationId xmlns:p14="http://schemas.microsoft.com/office/powerpoint/2010/main" val="17099133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0" y="357166"/>
            <a:ext cx="9144000" cy="830997"/>
          </a:xfrm>
          <a:prstGeom prst="rect">
            <a:avLst/>
          </a:prstGeom>
          <a:noFill/>
        </p:spPr>
        <p:txBody>
          <a:bodyPr wrap="square" rtlCol="0">
            <a:spAutoFit/>
          </a:bodyPr>
          <a:lstStyle/>
          <a:p>
            <a:pPr algn="ctr"/>
            <a:r>
              <a:rPr lang="en-GB" sz="4800" dirty="0" smtClean="0">
                <a:solidFill>
                  <a:srgbClr val="FF0000"/>
                </a:solidFill>
                <a:latin typeface="Comic Sans MS" pitchFamily="66" charset="0"/>
              </a:rPr>
              <a:t>Margam Community Centre</a:t>
            </a:r>
            <a:endParaRPr lang="en-GB" sz="4800" dirty="0">
              <a:solidFill>
                <a:srgbClr val="FF0000"/>
              </a:solidFill>
              <a:latin typeface="Comic Sans MS" pitchFamily="66" charset="0"/>
            </a:endParaRPr>
          </a:p>
        </p:txBody>
      </p:sp>
    </p:spTree>
    <p:extLst>
      <p:ext uri="{BB962C8B-B14F-4D97-AF65-F5344CB8AC3E}">
        <p14:creationId xmlns:p14="http://schemas.microsoft.com/office/powerpoint/2010/main" val="23945539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0" y="6027003"/>
            <a:ext cx="9144000" cy="830997"/>
          </a:xfrm>
          <a:prstGeom prst="rect">
            <a:avLst/>
          </a:prstGeom>
          <a:noFill/>
        </p:spPr>
        <p:txBody>
          <a:bodyPr wrap="square" rtlCol="0">
            <a:spAutoFit/>
          </a:bodyPr>
          <a:lstStyle/>
          <a:p>
            <a:pPr algn="ctr"/>
            <a:r>
              <a:rPr lang="en-GB" sz="4800" dirty="0" smtClean="0">
                <a:solidFill>
                  <a:srgbClr val="FF0000"/>
                </a:solidFill>
                <a:latin typeface="Comic Sans MS" pitchFamily="66" charset="0"/>
              </a:rPr>
              <a:t>Ty Maes Marchog, Onllwyn</a:t>
            </a:r>
            <a:endParaRPr lang="en-GB" sz="4800" dirty="0">
              <a:solidFill>
                <a:srgbClr val="FF0000"/>
              </a:solidFill>
              <a:latin typeface="Comic Sans MS" pitchFamily="66" charset="0"/>
            </a:endParaRPr>
          </a:p>
        </p:txBody>
      </p:sp>
    </p:spTree>
    <p:extLst>
      <p:ext uri="{BB962C8B-B14F-4D97-AF65-F5344CB8AC3E}">
        <p14:creationId xmlns:p14="http://schemas.microsoft.com/office/powerpoint/2010/main" val="13436449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753550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1648770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8596" y="1500174"/>
            <a:ext cx="8501122" cy="369332"/>
          </a:xfrm>
          <a:prstGeom prst="rect">
            <a:avLst/>
          </a:prstGeom>
        </p:spPr>
        <p:txBody>
          <a:bodyPr wrap="square">
            <a:spAutoFit/>
          </a:bodyPr>
          <a:lstStyle/>
          <a:p>
            <a:endParaRPr lang="en-GB" dirty="0">
              <a:latin typeface="Comic Sans MS" pitchFamily="66" charset="0"/>
            </a:endParaRPr>
          </a:p>
        </p:txBody>
      </p:sp>
      <p:sp>
        <p:nvSpPr>
          <p:cNvPr id="3" name="TextBox 2"/>
          <p:cNvSpPr txBox="1"/>
          <p:nvPr/>
        </p:nvSpPr>
        <p:spPr>
          <a:xfrm>
            <a:off x="1643042" y="142852"/>
            <a:ext cx="5929354" cy="707886"/>
          </a:xfrm>
          <a:prstGeom prst="rect">
            <a:avLst/>
          </a:prstGeom>
          <a:noFill/>
        </p:spPr>
        <p:txBody>
          <a:bodyPr wrap="square" rtlCol="0">
            <a:spAutoFit/>
          </a:bodyPr>
          <a:lstStyle/>
          <a:p>
            <a:pPr algn="ctr"/>
            <a:r>
              <a:rPr lang="en-GB" sz="4000" dirty="0" smtClean="0">
                <a:latin typeface="Comic Sans MS" pitchFamily="66" charset="0"/>
              </a:rPr>
              <a:t>Learner Quotes </a:t>
            </a:r>
            <a:endParaRPr lang="en-GB" sz="4000" dirty="0">
              <a:latin typeface="Comic Sans MS" pitchFamily="66" charset="0"/>
            </a:endParaRPr>
          </a:p>
        </p:txBody>
      </p:sp>
      <p:sp>
        <p:nvSpPr>
          <p:cNvPr id="4" name="Rectangle 3"/>
          <p:cNvSpPr/>
          <p:nvPr/>
        </p:nvSpPr>
        <p:spPr>
          <a:xfrm>
            <a:off x="500034" y="1571612"/>
            <a:ext cx="8215370" cy="1200329"/>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en-GB" dirty="0" smtClean="0">
                <a:latin typeface="Comic Sans MS" pitchFamily="66" charset="0"/>
              </a:rPr>
              <a:t>“I came for companionship and a chat, to have information on events.  I have been encouraged to try out activities on the Kindle with help of a volunteer.”</a:t>
            </a:r>
          </a:p>
          <a:p>
            <a:r>
              <a:rPr lang="en-GB" dirty="0" smtClean="0">
                <a:latin typeface="Comic Sans MS" pitchFamily="66" charset="0"/>
              </a:rPr>
              <a:t>Eiral – Ty Maes Marchog</a:t>
            </a:r>
            <a:endParaRPr lang="en-GB" dirty="0">
              <a:latin typeface="Comic Sans MS" pitchFamily="66" charset="0"/>
            </a:endParaRPr>
          </a:p>
        </p:txBody>
      </p:sp>
      <p:sp>
        <p:nvSpPr>
          <p:cNvPr id="5" name="Rectangle 4"/>
          <p:cNvSpPr/>
          <p:nvPr/>
        </p:nvSpPr>
        <p:spPr>
          <a:xfrm>
            <a:off x="500034" y="3286124"/>
            <a:ext cx="8215370" cy="923330"/>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en-GB" dirty="0" smtClean="0">
                <a:latin typeface="Comic Sans MS" pitchFamily="66" charset="0"/>
              </a:rPr>
              <a:t>“Tairgwaith is ideal to hold IT classes.  Longer class time would be good.  Tutor could do with extra help as we are all using different devices.”</a:t>
            </a:r>
          </a:p>
          <a:p>
            <a:r>
              <a:rPr lang="en-GB" dirty="0" smtClean="0">
                <a:latin typeface="Comic Sans MS" pitchFamily="66" charset="0"/>
              </a:rPr>
              <a:t>Norma – Tairgwaith </a:t>
            </a:r>
          </a:p>
        </p:txBody>
      </p:sp>
      <p:sp>
        <p:nvSpPr>
          <p:cNvPr id="8" name="Rectangle 7"/>
          <p:cNvSpPr/>
          <p:nvPr/>
        </p:nvSpPr>
        <p:spPr>
          <a:xfrm>
            <a:off x="500034" y="4572008"/>
            <a:ext cx="8215370" cy="1477328"/>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lvl="0"/>
            <a:r>
              <a:rPr lang="en-GB" dirty="0" smtClean="0">
                <a:solidFill>
                  <a:prstClr val="black"/>
                </a:solidFill>
                <a:latin typeface="Comic Sans MS" pitchFamily="66" charset="0"/>
              </a:rPr>
              <a:t>“I am thoroughly enjoying the class.  The tutor is very good.  I would like it to go on forever!  The venue is rather cold probably because it is so large.  I look forward to learning something new every week.  The tutor is very informative but also friendly and approachable.”</a:t>
            </a:r>
          </a:p>
          <a:p>
            <a:pPr lvl="0"/>
            <a:r>
              <a:rPr lang="en-GB" dirty="0" smtClean="0">
                <a:solidFill>
                  <a:prstClr val="black"/>
                </a:solidFill>
                <a:latin typeface="Comic Sans MS" pitchFamily="66" charset="0"/>
              </a:rPr>
              <a:t>Pam – Glynneath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0" y="142852"/>
            <a:ext cx="9144000" cy="830997"/>
          </a:xfrm>
          <a:prstGeom prst="rect">
            <a:avLst/>
          </a:prstGeom>
          <a:noFill/>
        </p:spPr>
        <p:txBody>
          <a:bodyPr wrap="square" rtlCol="0">
            <a:spAutoFit/>
          </a:bodyPr>
          <a:lstStyle/>
          <a:p>
            <a:pPr algn="ctr"/>
            <a:r>
              <a:rPr lang="en-GB" sz="4800" dirty="0" smtClean="0">
                <a:solidFill>
                  <a:srgbClr val="FF0000"/>
                </a:solidFill>
                <a:latin typeface="Comic Sans MS" pitchFamily="66" charset="0"/>
              </a:rPr>
              <a:t>Glynneath Town Hall</a:t>
            </a:r>
            <a:endParaRPr lang="en-GB" sz="4800" dirty="0">
              <a:solidFill>
                <a:srgbClr val="FF0000"/>
              </a:solidFill>
              <a:latin typeface="Comic Sans MS" pitchFamily="66" charset="0"/>
            </a:endParaRPr>
          </a:p>
        </p:txBody>
      </p:sp>
    </p:spTree>
    <p:extLst>
      <p:ext uri="{BB962C8B-B14F-4D97-AF65-F5344CB8AC3E}">
        <p14:creationId xmlns:p14="http://schemas.microsoft.com/office/powerpoint/2010/main" val="73683687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1A0F6E3A467A841B7B352AB92F8CC55" ma:contentTypeVersion="8" ma:contentTypeDescription="Create a new document." ma:contentTypeScope="" ma:versionID="607ff50b40424fe03a2a1aad32a4fca4">
  <xsd:schema xmlns:xsd="http://www.w3.org/2001/XMLSchema" xmlns:xs="http://www.w3.org/2001/XMLSchema" xmlns:p="http://schemas.microsoft.com/office/2006/metadata/properties" xmlns:ns3="908b841d-ea69-4239-adce-d64cb68bc436" targetNamespace="http://schemas.microsoft.com/office/2006/metadata/properties" ma:root="true" ma:fieldsID="a348930c470eda3c798bb26ed514156d" ns3:_="">
    <xsd:import namespace="908b841d-ea69-4239-adce-d64cb68bc436"/>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3:MediaServiceOCR" minOccurs="0"/>
                <xsd:element ref="ns3:MediaServiceLocation"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08b841d-ea69-4239-adce-d64cb68bc43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1AC414F-61CE-414A-AA09-A73FED518B4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08b841d-ea69-4239-adce-d64cb68bc43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FEBAE89-15FE-4939-B988-38609D268F07}">
  <ds:schemaRefs>
    <ds:schemaRef ds:uri="http://schemas.microsoft.com/sharepoint/v3/contenttype/forms"/>
  </ds:schemaRefs>
</ds:datastoreItem>
</file>

<file path=customXml/itemProps3.xml><?xml version="1.0" encoding="utf-8"?>
<ds:datastoreItem xmlns:ds="http://schemas.openxmlformats.org/officeDocument/2006/customXml" ds:itemID="{BD480C07-0737-4277-8EF2-E9F6BC8C9C2E}">
  <ds:schemaRefs>
    <ds:schemaRef ds:uri="http://purl.org/dc/elements/1.1/"/>
    <ds:schemaRef ds:uri="http://schemas.microsoft.com/office/2006/metadata/properties"/>
    <ds:schemaRef ds:uri="908b841d-ea69-4239-adce-d64cb68bc436"/>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275</TotalTime>
  <Words>1040</Words>
  <Application>Microsoft Office PowerPoint</Application>
  <PresentationFormat>On-screen Show (4:3)</PresentationFormat>
  <Paragraphs>117</Paragraphs>
  <Slides>17</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Comic Sans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dc:creator>
  <cp:lastModifiedBy>Lewis, Arwel (ESNR - Rural Economy &amp; Legislation)</cp:lastModifiedBy>
  <cp:revision>37</cp:revision>
  <dcterms:created xsi:type="dcterms:W3CDTF">2016-08-17T13:40:25Z</dcterms:created>
  <dcterms:modified xsi:type="dcterms:W3CDTF">2019-10-31T10:45:13Z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0x01010001A0F6E3A467A841B7B352AB92F8CC55</vt:lpwstr>
  </property>
</Properties>
</file>