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57" r:id="rId6"/>
    <p:sldId id="277" r:id="rId7"/>
    <p:sldId id="278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50" autoAdjust="0"/>
  </p:normalViewPr>
  <p:slideViewPr>
    <p:cSldViewPr>
      <p:cViewPr varScale="1">
        <p:scale>
          <a:sx n="91" d="100"/>
          <a:sy n="91" d="100"/>
        </p:scale>
        <p:origin x="21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3A5AD-8D47-4647-A19F-A31B8145B6C9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6E3B-E5C7-41F6-B88C-1D9056A67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4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Concentrating on consultation, rather than no</a:t>
            </a:r>
            <a:r>
              <a:rPr lang="en-GB" baseline="0" dirty="0" smtClean="0"/>
              <a:t>-deal risk.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6E3B-E5C7-41F6-B88C-1D9056A674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6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77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1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35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1" t="3477" r="6772" b="75486"/>
          <a:stretch/>
        </p:blipFill>
        <p:spPr>
          <a:xfrm>
            <a:off x="7308304" y="0"/>
            <a:ext cx="1411550" cy="144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17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0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3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4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2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9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4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5B36BD-8B87-674B-B37A-9F86BA08490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10/23/2019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E1689CA-9909-284B-B2CC-404496F9F7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2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43259" y="1773716"/>
            <a:ext cx="8189181" cy="112459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b="1" dirty="0" err="1" smtClean="0">
                <a:latin typeface="+mn-lt"/>
              </a:rPr>
              <a:t>Ffermio</a:t>
            </a:r>
            <a:r>
              <a:rPr lang="en-GB" sz="3600" b="1" dirty="0" smtClean="0">
                <a:latin typeface="+mn-lt"/>
              </a:rPr>
              <a:t> </a:t>
            </a:r>
            <a:r>
              <a:rPr lang="en-GB" sz="3600" b="1" dirty="0" err="1" smtClean="0">
                <a:latin typeface="+mn-lt"/>
              </a:rPr>
              <a:t>Cynaladwy</a:t>
            </a:r>
            <a:r>
              <a:rPr lang="en-GB" sz="3600" b="1" dirty="0" smtClean="0">
                <a:latin typeface="+mn-lt"/>
              </a:rPr>
              <a:t> </a:t>
            </a:r>
            <a:r>
              <a:rPr lang="en-GB" sz="3600" b="1" dirty="0" err="1" smtClean="0">
                <a:latin typeface="+mn-lt"/>
              </a:rPr>
              <a:t>a’n</a:t>
            </a:r>
            <a:r>
              <a:rPr lang="en-GB" sz="3600" b="1" dirty="0" smtClean="0">
                <a:latin typeface="+mn-lt"/>
              </a:rPr>
              <a:t> </a:t>
            </a:r>
            <a:r>
              <a:rPr lang="en-GB" sz="3600" b="1" dirty="0" err="1" smtClean="0">
                <a:latin typeface="+mn-lt"/>
              </a:rPr>
              <a:t>Tir</a:t>
            </a:r>
            <a:endParaRPr lang="en-GB" sz="3600" b="1" dirty="0" smtClean="0">
              <a:latin typeface="+mn-lt"/>
            </a:endParaRPr>
          </a:p>
          <a:p>
            <a:pPr marL="0" indent="0">
              <a:buNone/>
            </a:pPr>
            <a:r>
              <a:rPr lang="en-GB" sz="3600" b="1" dirty="0" smtClean="0">
                <a:latin typeface="+mn-lt"/>
              </a:rPr>
              <a:t>Sustainable Farming and our 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3259" y="2904474"/>
            <a:ext cx="8189181" cy="6214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/>
              <a:t>Gwion Aeron/Dave Ashford</a:t>
            </a:r>
          </a:p>
          <a:p>
            <a:pPr marL="0" indent="0">
              <a:buNone/>
            </a:pPr>
            <a:r>
              <a:rPr lang="en-GB" sz="2000" dirty="0" smtClean="0">
                <a:latin typeface="+mn-lt"/>
              </a:rPr>
              <a:t>Uned </a:t>
            </a:r>
            <a:r>
              <a:rPr lang="en-GB" sz="2000" dirty="0" err="1"/>
              <a:t>D</a:t>
            </a:r>
            <a:r>
              <a:rPr lang="en-GB" sz="2000" dirty="0" err="1" smtClean="0">
                <a:latin typeface="+mn-lt"/>
              </a:rPr>
              <a:t>iwygio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Rheoli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Tir</a:t>
            </a:r>
            <a:r>
              <a:rPr lang="en-GB" sz="2000" dirty="0" smtClean="0">
                <a:latin typeface="+mn-lt"/>
              </a:rPr>
              <a:t> / Land Management Reform Division. </a:t>
            </a:r>
            <a:endParaRPr lang="en-GB" sz="2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2852936"/>
            <a:ext cx="5688632" cy="0"/>
          </a:xfrm>
          <a:prstGeom prst="line">
            <a:avLst/>
          </a:prstGeom>
          <a:ln w="19050">
            <a:solidFill>
              <a:srgbClr val="D000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6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it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Diweddaraf / </a:t>
            </a:r>
            <a:r>
              <a:rPr lang="cy-GB" dirty="0" err="1" smtClean="0"/>
              <a:t>Latest</a:t>
            </a:r>
            <a:endParaRPr lang="en-GB" dirty="0"/>
          </a:p>
        </p:txBody>
      </p:sp>
      <p:sp>
        <p:nvSpPr>
          <p:cNvPr id="10" name="Dalfan Cynnwys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y-GB" dirty="0" smtClean="0"/>
              <a:t>Datganiad Gweinidogol ar Brexit a’n Tir crynodeb o ymatebion</a:t>
            </a:r>
          </a:p>
          <a:p>
            <a:r>
              <a:rPr lang="cy-GB" dirty="0" smtClean="0"/>
              <a:t>Diweddariad polisi yn adlewyrchu'r adborth</a:t>
            </a:r>
          </a:p>
          <a:p>
            <a:r>
              <a:rPr lang="cy-GB" dirty="0" smtClean="0"/>
              <a:t>Pecyn tystiolaeth BPS</a:t>
            </a:r>
          </a:p>
          <a:p>
            <a:r>
              <a:rPr lang="cy-GB" dirty="0" smtClean="0"/>
              <a:t>Cyhoeddi Ffermio Cynaliadwy a’n Tir</a:t>
            </a:r>
            <a:endParaRPr lang="en-GB" dirty="0"/>
          </a:p>
        </p:txBody>
      </p:sp>
      <p:sp>
        <p:nvSpPr>
          <p:cNvPr id="11" name="Dalfan Cynnwys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Ministerial </a:t>
            </a:r>
            <a:r>
              <a:rPr lang="en-GB" dirty="0"/>
              <a:t>statement on </a:t>
            </a:r>
            <a:r>
              <a:rPr lang="en-GB" dirty="0" smtClean="0"/>
              <a:t>Brexit and our Land Summary </a:t>
            </a:r>
            <a:r>
              <a:rPr lang="en-GB" dirty="0"/>
              <a:t>of responses</a:t>
            </a:r>
          </a:p>
          <a:p>
            <a:r>
              <a:rPr lang="en-GB" dirty="0"/>
              <a:t>Policy update reflecting main feedback</a:t>
            </a:r>
          </a:p>
          <a:p>
            <a:r>
              <a:rPr lang="en-GB" dirty="0"/>
              <a:t>BPS evidence pack </a:t>
            </a:r>
          </a:p>
          <a:p>
            <a:r>
              <a:rPr lang="en-GB" dirty="0" smtClean="0"/>
              <a:t>Published Sustainable </a:t>
            </a:r>
            <a:r>
              <a:rPr lang="en-GB" dirty="0"/>
              <a:t>Farming and our </a:t>
            </a:r>
            <a:r>
              <a:rPr lang="en-GB" dirty="0" smtClean="0"/>
              <a:t>Land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9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Cynaladwyedd / Sustainability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 smtClean="0"/>
              <a:t>I fod yn gynaliadwy rhaid i fusnesau fod yn;</a:t>
            </a:r>
          </a:p>
          <a:p>
            <a:r>
              <a:rPr lang="cy-GB" dirty="0" smtClean="0"/>
              <a:t>Gynaliadwy'n economaidd</a:t>
            </a:r>
          </a:p>
          <a:p>
            <a:r>
              <a:rPr lang="cy-GB" dirty="0" smtClean="0"/>
              <a:t>Gynaliadwy’n amgylcheddol</a:t>
            </a:r>
          </a:p>
          <a:p>
            <a:r>
              <a:rPr lang="cy-GB" dirty="0" smtClean="0"/>
              <a:t>Gynaliadwy’n gymdeithasol</a:t>
            </a:r>
            <a:endParaRPr lang="en-GB" dirty="0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be </a:t>
            </a:r>
            <a:r>
              <a:rPr lang="en-GB" dirty="0" smtClean="0"/>
              <a:t>sustainable businesses </a:t>
            </a:r>
            <a:r>
              <a:rPr lang="en-GB" dirty="0"/>
              <a:t>need to be;</a:t>
            </a:r>
          </a:p>
          <a:p>
            <a:r>
              <a:rPr lang="en-GB" dirty="0"/>
              <a:t>Economically sustainable</a:t>
            </a:r>
          </a:p>
          <a:p>
            <a:r>
              <a:rPr lang="en-GB" dirty="0"/>
              <a:t>Environmentally sustainable</a:t>
            </a:r>
          </a:p>
          <a:p>
            <a:r>
              <a:rPr lang="en-GB" dirty="0"/>
              <a:t>Socially </a:t>
            </a:r>
            <a:r>
              <a:rPr lang="en-GB" dirty="0" smtClean="0"/>
              <a:t>sustainable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10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it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err="1" smtClean="0"/>
              <a:t>Cynnigion</a:t>
            </a:r>
            <a:r>
              <a:rPr lang="cy-GB" dirty="0" smtClean="0"/>
              <a:t> / </a:t>
            </a:r>
            <a:r>
              <a:rPr lang="cy-GB" dirty="0" err="1" smtClean="0"/>
              <a:t>Proposals</a:t>
            </a:r>
            <a:endParaRPr lang="en-GB" dirty="0"/>
          </a:p>
        </p:txBody>
      </p:sp>
      <p:sp>
        <p:nvSpPr>
          <p:cNvPr id="6" name="Dalfan Cynnwys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y-GB" dirty="0" smtClean="0"/>
              <a:t>Canlyniadau</a:t>
            </a:r>
          </a:p>
          <a:p>
            <a:r>
              <a:rPr lang="cy-GB" dirty="0" smtClean="0"/>
              <a:t>Gwell ansawdd dwr ac aer</a:t>
            </a:r>
          </a:p>
          <a:p>
            <a:r>
              <a:rPr lang="cy-GB" dirty="0" smtClean="0"/>
              <a:t>Bioamrywiaeth</a:t>
            </a:r>
          </a:p>
          <a:p>
            <a:pPr marL="0" indent="0">
              <a:buNone/>
            </a:pPr>
            <a:r>
              <a:rPr lang="cy-GB" dirty="0" smtClean="0"/>
              <a:t>Camau</a:t>
            </a:r>
          </a:p>
          <a:p>
            <a:r>
              <a:rPr lang="cy-GB" dirty="0" smtClean="0"/>
              <a:t>Gorfodol e.e. Cynllunio Rheoli Maethynnau</a:t>
            </a:r>
          </a:p>
          <a:p>
            <a:r>
              <a:rPr lang="cy-GB" dirty="0" smtClean="0"/>
              <a:t>Dewisol e.e. Creu cynefinoedd, plannu coed ( Dim tir segur)</a:t>
            </a:r>
            <a:endParaRPr lang="en-GB" dirty="0"/>
          </a:p>
        </p:txBody>
      </p:sp>
      <p:sp>
        <p:nvSpPr>
          <p:cNvPr id="7" name="Dalfan Cynnwys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Outcomes</a:t>
            </a:r>
          </a:p>
          <a:p>
            <a:r>
              <a:rPr lang="en-GB" dirty="0"/>
              <a:t>Improved water and air quality</a:t>
            </a:r>
          </a:p>
          <a:p>
            <a:r>
              <a:rPr lang="en-GB" dirty="0"/>
              <a:t>Biodiversity</a:t>
            </a:r>
          </a:p>
          <a:p>
            <a:pPr marL="0" indent="0">
              <a:buNone/>
            </a:pPr>
            <a:r>
              <a:rPr lang="en-GB" dirty="0" smtClean="0"/>
              <a:t>Actions</a:t>
            </a:r>
            <a:endParaRPr lang="en-GB" dirty="0"/>
          </a:p>
          <a:p>
            <a:r>
              <a:rPr lang="en-GB" dirty="0"/>
              <a:t>Mandatory </a:t>
            </a:r>
            <a:r>
              <a:rPr lang="en-GB" dirty="0" smtClean="0"/>
              <a:t>e.g. </a:t>
            </a:r>
            <a:r>
              <a:rPr lang="en-GB" dirty="0"/>
              <a:t>Nutrient management planning</a:t>
            </a:r>
          </a:p>
          <a:p>
            <a:r>
              <a:rPr lang="en-GB" dirty="0" smtClean="0"/>
              <a:t>Optional e.g. </a:t>
            </a:r>
            <a:r>
              <a:rPr lang="en-GB" dirty="0"/>
              <a:t>habitat creation, tree planting (not </a:t>
            </a:r>
            <a:r>
              <a:rPr lang="en-GB" dirty="0" smtClean="0"/>
              <a:t>land abandonment)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Cymorth Busnes / Business Support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y-GB" dirty="0" smtClean="0"/>
              <a:t>Cyngor a sgiliau</a:t>
            </a:r>
          </a:p>
          <a:p>
            <a:r>
              <a:rPr lang="cy-GB" dirty="0" smtClean="0"/>
              <a:t>Buddsoddiad cyfalaf (offer ac isadeiledd)</a:t>
            </a:r>
          </a:p>
          <a:p>
            <a:r>
              <a:rPr lang="cy-GB" dirty="0" smtClean="0"/>
              <a:t>Sgiliau busnes</a:t>
            </a:r>
          </a:p>
          <a:p>
            <a:r>
              <a:rPr lang="cy-GB" dirty="0" smtClean="0"/>
              <a:t>Defnydd o ddata a meincnodi</a:t>
            </a:r>
          </a:p>
          <a:p>
            <a:r>
              <a:rPr lang="cy-GB" dirty="0" smtClean="0"/>
              <a:t>Arallgyfeirio</a:t>
            </a:r>
          </a:p>
          <a:p>
            <a:r>
              <a:rPr lang="cy-GB" dirty="0" smtClean="0"/>
              <a:t>Perfformiad  amgylcheddol</a:t>
            </a:r>
          </a:p>
          <a:p>
            <a:r>
              <a:rPr lang="cy-GB" dirty="0" smtClean="0"/>
              <a:t>Technoleg fanwl</a:t>
            </a:r>
          </a:p>
          <a:p>
            <a:r>
              <a:rPr lang="cy-GB" dirty="0" smtClean="0"/>
              <a:t>Adnoddau cadwyn gyflenwi</a:t>
            </a:r>
            <a:endParaRPr lang="en-GB" dirty="0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Advice &amp; skills</a:t>
            </a:r>
          </a:p>
          <a:p>
            <a:r>
              <a:rPr lang="en-GB" dirty="0"/>
              <a:t>Capital investment (equipment &amp; infrastructure) </a:t>
            </a:r>
          </a:p>
          <a:p>
            <a:r>
              <a:rPr lang="en-GB" dirty="0"/>
              <a:t>business skills</a:t>
            </a:r>
          </a:p>
          <a:p>
            <a:r>
              <a:rPr lang="en-GB" dirty="0"/>
              <a:t>use of data and benchmarking </a:t>
            </a:r>
          </a:p>
          <a:p>
            <a:r>
              <a:rPr lang="en-GB" dirty="0"/>
              <a:t>diversification</a:t>
            </a:r>
          </a:p>
          <a:p>
            <a:r>
              <a:rPr lang="en-GB" dirty="0"/>
              <a:t>environmental performance</a:t>
            </a:r>
          </a:p>
          <a:p>
            <a:r>
              <a:rPr lang="en-GB" dirty="0"/>
              <a:t>precision </a:t>
            </a:r>
            <a:r>
              <a:rPr lang="en-GB" dirty="0" smtClean="0"/>
              <a:t>technologies</a:t>
            </a:r>
            <a:endParaRPr lang="en-GB" dirty="0"/>
          </a:p>
          <a:p>
            <a:r>
              <a:rPr lang="en-GB" dirty="0" smtClean="0"/>
              <a:t>Supply </a:t>
            </a:r>
            <a:r>
              <a:rPr lang="en-GB" dirty="0"/>
              <a:t>chain facilities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Cymorth ehangach / </a:t>
            </a:r>
            <a:r>
              <a:rPr lang="cy-GB" dirty="0" err="1"/>
              <a:t>W</a:t>
            </a:r>
            <a:r>
              <a:rPr lang="cy-GB" dirty="0" err="1" smtClean="0"/>
              <a:t>ider</a:t>
            </a:r>
            <a:r>
              <a:rPr lang="cy-GB" dirty="0" smtClean="0"/>
              <a:t> </a:t>
            </a:r>
            <a:r>
              <a:rPr lang="cy-GB" dirty="0" err="1" smtClean="0"/>
              <a:t>support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 smtClean="0"/>
              <a:t>Cydnaws a’r farchnad</a:t>
            </a:r>
          </a:p>
          <a:p>
            <a:r>
              <a:rPr lang="cy-GB" dirty="0" smtClean="0"/>
              <a:t>Adnabod a goresgyn rhwystrau cadwyn gyflenwi</a:t>
            </a:r>
          </a:p>
          <a:p>
            <a:r>
              <a:rPr lang="cy-GB" dirty="0" smtClean="0"/>
              <a:t>Ymchwil ac arloesi cyd-gysylltiedig </a:t>
            </a:r>
          </a:p>
          <a:p>
            <a:r>
              <a:rPr lang="cy-GB" dirty="0" smtClean="0"/>
              <a:t>Cadwyni gyflenwi byr lle po bosib.</a:t>
            </a:r>
            <a:endParaRPr lang="en-GB" dirty="0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Better market alignment</a:t>
            </a:r>
          </a:p>
          <a:p>
            <a:r>
              <a:rPr lang="en-GB" dirty="0"/>
              <a:t>Identifying and overcoming barriers in supply chain</a:t>
            </a:r>
          </a:p>
          <a:p>
            <a:r>
              <a:rPr lang="en-GB" dirty="0"/>
              <a:t>Joined up research and innovation</a:t>
            </a:r>
          </a:p>
          <a:p>
            <a:r>
              <a:rPr lang="en-GB" dirty="0" smtClean="0"/>
              <a:t>Short </a:t>
            </a:r>
            <a:r>
              <a:rPr lang="en-GB" dirty="0"/>
              <a:t>supply chains where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8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Contract / </a:t>
            </a:r>
            <a:r>
              <a:rPr lang="cy-GB" dirty="0" err="1" smtClean="0"/>
              <a:t>Contracts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 smtClean="0"/>
              <a:t>Gwaith Maes &gt; </a:t>
            </a:r>
            <a:r>
              <a:rPr lang="cy-GB" dirty="0" err="1" smtClean="0"/>
              <a:t>DoDd</a:t>
            </a:r>
            <a:endParaRPr lang="cy-GB" dirty="0" smtClean="0"/>
          </a:p>
          <a:p>
            <a:r>
              <a:rPr lang="cy-GB" dirty="0" smtClean="0"/>
              <a:t>Adolygiad o gynaliadwyedd</a:t>
            </a:r>
          </a:p>
          <a:p>
            <a:r>
              <a:rPr lang="cy-GB" dirty="0" smtClean="0"/>
              <a:t>Taliad ardal blynyddol</a:t>
            </a:r>
          </a:p>
          <a:p>
            <a:r>
              <a:rPr lang="cy-GB" dirty="0" smtClean="0"/>
              <a:t>Taliad cyfalaf cymorth busnes</a:t>
            </a:r>
          </a:p>
          <a:p>
            <a:r>
              <a:rPr lang="cy-GB" dirty="0" smtClean="0"/>
              <a:t>Wedi atgyfnerthu gan wasanaeth cynghori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Outreach &gt; </a:t>
            </a:r>
            <a:r>
              <a:rPr lang="en-GB" dirty="0" err="1"/>
              <a:t>EoI</a:t>
            </a:r>
            <a:r>
              <a:rPr lang="en-GB" dirty="0"/>
              <a:t> </a:t>
            </a:r>
          </a:p>
          <a:p>
            <a:r>
              <a:rPr lang="en-GB" dirty="0"/>
              <a:t>Sustainability review</a:t>
            </a:r>
          </a:p>
          <a:p>
            <a:r>
              <a:rPr lang="en-GB" dirty="0"/>
              <a:t>Multi year contracts</a:t>
            </a:r>
          </a:p>
          <a:p>
            <a:r>
              <a:rPr lang="en-GB" dirty="0"/>
              <a:t>Annual area payment</a:t>
            </a:r>
          </a:p>
          <a:p>
            <a:r>
              <a:rPr lang="en-GB" dirty="0"/>
              <a:t>Capital and business support payments  </a:t>
            </a:r>
          </a:p>
          <a:p>
            <a:r>
              <a:rPr lang="en-GB" dirty="0"/>
              <a:t>All underpinned by advisory </a:t>
            </a:r>
            <a:r>
              <a:rPr lang="en-GB" dirty="0" smtClean="0"/>
              <a:t>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3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Camau nesaf / </a:t>
            </a:r>
            <a:r>
              <a:rPr lang="cy-GB" dirty="0" err="1" smtClean="0"/>
              <a:t>Next</a:t>
            </a:r>
            <a:r>
              <a:rPr lang="cy-GB" dirty="0" smtClean="0"/>
              <a:t> </a:t>
            </a:r>
            <a:r>
              <a:rPr lang="cy-GB" dirty="0" err="1" smtClean="0"/>
              <a:t>Steps</a:t>
            </a:r>
            <a:endParaRPr lang="en-GB" dirty="0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 smtClean="0"/>
              <a:t>Ymgynghoriad yn cae 30 Hydref</a:t>
            </a:r>
          </a:p>
          <a:p>
            <a:endParaRPr lang="cy-GB" dirty="0"/>
          </a:p>
          <a:p>
            <a:r>
              <a:rPr lang="cy-GB" dirty="0" smtClean="0"/>
              <a:t>Diolch am wrando!</a:t>
            </a:r>
            <a:endParaRPr lang="en-GB" dirty="0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Consultation closes 30 </a:t>
            </a:r>
            <a:r>
              <a:rPr lang="en-GB" dirty="0" smtClean="0"/>
              <a:t>October</a:t>
            </a:r>
          </a:p>
          <a:p>
            <a:endParaRPr lang="cy-GB" dirty="0"/>
          </a:p>
          <a:p>
            <a:r>
              <a:rPr lang="cy-GB" dirty="0" err="1" smtClean="0"/>
              <a:t>Thank</a:t>
            </a:r>
            <a:r>
              <a:rPr lang="cy-GB" dirty="0" smtClean="0"/>
              <a:t> </a:t>
            </a:r>
            <a:r>
              <a:rPr lang="cy-GB" dirty="0" err="1" smtClean="0"/>
              <a:t>you</a:t>
            </a:r>
            <a:r>
              <a:rPr lang="cy-GB" dirty="0" smtClean="0"/>
              <a:t> for </a:t>
            </a:r>
            <a:r>
              <a:rPr lang="cy-GB" dirty="0" err="1" smtClean="0"/>
              <a:t>Listening</a:t>
            </a:r>
            <a:r>
              <a:rPr lang="cy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3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A27225009</value>
    </field>
    <field name="Objective-Title">
      <value order="0">NSA briefing 28 Aug 2019 V1</value>
    </field>
    <field name="Objective-Description">
      <value order="0"/>
    </field>
    <field name="Objective-CreationStamp">
      <value order="0">2019-08-20T10:30:56Z</value>
    </field>
    <field name="Objective-IsApproved">
      <value order="0">false</value>
    </field>
    <field name="Objective-IsPublished">
      <value order="0">true</value>
    </field>
    <field name="Objective-DatePublished">
      <value order="0">2019-08-28T09:39:40Z</value>
    </field>
    <field name="Objective-ModificationStamp">
      <value order="0">2019-08-29T12:03:42Z</value>
    </field>
    <field name="Objective-Owner">
      <value order="0">Ashford, David (ESNR - ERA - Agriculture, Sustainable Development Division)</value>
    </field>
    <field name="Objective-Path">
      <value order="0">Objective Global Folder:Business File Plan:Economy, Skills &amp; Natural Resources (ESNR):Economy, Skills &amp; Natural Resources (ESNR) - ERA - Land Management Reform:1 - Save:LMRU - 005 - Stakeholder Involvement - 2018-2022:Land Management Reform - Stakeholder Involvement Meetings and Events - 2018-2022:SFaoL engagement planning 2019 OPEN</value>
    </field>
    <field name="Objective-Parent">
      <value order="0">SFaoL engagement planning 2019 OPEN</value>
    </field>
    <field name="Objective-State">
      <value order="0">Published</value>
    </field>
    <field name="Objective-VersionId">
      <value order="0">vA54273955</value>
    </field>
    <field name="Objective-Version">
      <value order="0">3.0</value>
    </field>
    <field name="Objective-VersionNumber">
      <value order="0">4</value>
    </field>
    <field name="Objective-VersionComment">
      <value order="0"/>
    </field>
    <field name="Objective-FileNumber">
      <value order="0">qA1332268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2019-08-19T23:00:00Z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A0F6E3A467A841B7B352AB92F8CC55" ma:contentTypeVersion="8" ma:contentTypeDescription="Create a new document." ma:contentTypeScope="" ma:versionID="607ff50b40424fe03a2a1aad32a4fca4">
  <xsd:schema xmlns:xsd="http://www.w3.org/2001/XMLSchema" xmlns:xs="http://www.w3.org/2001/XMLSchema" xmlns:p="http://schemas.microsoft.com/office/2006/metadata/properties" xmlns:ns3="908b841d-ea69-4239-adce-d64cb68bc436" targetNamespace="http://schemas.microsoft.com/office/2006/metadata/properties" ma:root="true" ma:fieldsID="a348930c470eda3c798bb26ed514156d" ns3:_="">
    <xsd:import namespace="908b841d-ea69-4239-adce-d64cb68bc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b841d-ea69-4239-adce-d64cb68bc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FD7021E8-6991-4935-999B-4DCB52820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8b841d-ea69-4239-adce-d64cb68bc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D30072-C7DE-41C4-878E-8B3992D72B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0F9BCBB-A609-4151-9E25-481C968669AF}">
  <ds:schemaRefs>
    <ds:schemaRef ds:uri="http://schemas.microsoft.com/office/2006/metadata/properties"/>
    <ds:schemaRef ds:uri="908b841d-ea69-4239-adce-d64cb68bc43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337</Words>
  <Application>Microsoft Office PowerPoint</Application>
  <PresentationFormat>On-screen Show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1_Office Theme</vt:lpstr>
      <vt:lpstr>PowerPoint Presentation</vt:lpstr>
      <vt:lpstr>Diweddaraf / Latest</vt:lpstr>
      <vt:lpstr>Cynaladwyedd / Sustainability</vt:lpstr>
      <vt:lpstr>Cynnigion / Proposals</vt:lpstr>
      <vt:lpstr>Cymorth Busnes / Business Support</vt:lpstr>
      <vt:lpstr>Cymorth ehangach / Wider support</vt:lpstr>
      <vt:lpstr>Contract / Contracts</vt:lpstr>
      <vt:lpstr>Camau nesaf / Next Steps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Westlakej</dc:creator>
  <cp:lastModifiedBy>Lewis, Arwel (ESNR - Rural Economy &amp; Legislation)</cp:lastModifiedBy>
  <cp:revision>49</cp:revision>
  <dcterms:created xsi:type="dcterms:W3CDTF">2018-07-10T07:46:58Z</dcterms:created>
  <dcterms:modified xsi:type="dcterms:W3CDTF">2019-10-23T12:34:38Z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A27225009</vt:lpwstr>
  </property>
  <property fmtid="{D5CDD505-2E9C-101B-9397-08002B2CF9AE}" pid="4" name="Objective-Title">
    <vt:lpwstr>NSA briefing 28 Aug 2019 V1</vt:lpwstr>
  </property>
  <property fmtid="{D5CDD505-2E9C-101B-9397-08002B2CF9AE}" pid="5" name="Objective-Description">
    <vt:lpwstr/>
  </property>
  <property fmtid="{D5CDD505-2E9C-101B-9397-08002B2CF9AE}" pid="6" name="Objective-CreationStamp">
    <vt:filetime>2019-08-20T10:31:01Z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2019-08-28T09:39:40Z</vt:filetime>
  </property>
  <property fmtid="{D5CDD505-2E9C-101B-9397-08002B2CF9AE}" pid="10" name="Objective-ModificationStamp">
    <vt:filetime>2019-08-29T12:03:42Z</vt:filetime>
  </property>
  <property fmtid="{D5CDD505-2E9C-101B-9397-08002B2CF9AE}" pid="11" name="Objective-Owner">
    <vt:lpwstr>Ashford, David (ESNR - ERA - Agriculture, Sustainable Development Division)</vt:lpwstr>
  </property>
  <property fmtid="{D5CDD505-2E9C-101B-9397-08002B2CF9AE}" pid="12" name="Objective-Path">
    <vt:lpwstr>Objective Global Folder:Business File Plan:Economy, Skills &amp; Natural Resources (ESNR):Economy, Skills &amp; Natural Resources (ESNR) - ERA - Land Management Reform:1 - Save:LMRU - 005 - Stakeholder Involvement - 2018-2022:Land Management Reform - Stakeholder </vt:lpwstr>
  </property>
  <property fmtid="{D5CDD505-2E9C-101B-9397-08002B2CF9AE}" pid="13" name="Objective-Parent">
    <vt:lpwstr>SFaoL engagement planning 2019 OPEN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vA54273955</vt:lpwstr>
  </property>
  <property fmtid="{D5CDD505-2E9C-101B-9397-08002B2CF9AE}" pid="16" name="Objective-Version">
    <vt:lpwstr>3.0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2019-08-19T23:00:00Z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filetime>2018-07-16T23:00:00Z</vt:filetime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0x01010001A0F6E3A467A841B7B352AB92F8CC55</vt:lpwstr>
  </property>
</Properties>
</file>