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87" r:id="rId6"/>
    <p:sldId id="298" r:id="rId7"/>
    <p:sldId id="288" r:id="rId8"/>
    <p:sldId id="289" r:id="rId9"/>
    <p:sldId id="291" r:id="rId10"/>
    <p:sldId id="290" r:id="rId11"/>
    <p:sldId id="292" r:id="rId12"/>
    <p:sldId id="293" r:id="rId13"/>
    <p:sldId id="294" r:id="rId14"/>
    <p:sldId id="295" r:id="rId15"/>
    <p:sldId id="296" r:id="rId16"/>
    <p:sldId id="297" r:id="rId1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gan, John" initials="M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F20"/>
    <a:srgbClr val="05401A"/>
    <a:srgbClr val="163A6F"/>
    <a:srgbClr val="35446F"/>
    <a:srgbClr val="EFF7EF"/>
    <a:srgbClr val="00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83161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B79A261D-6CCC-4FC4-B764-DA4C42B0D2E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06517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A439074A-E268-4202-BCB5-BE0CBCD1112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16810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62B91-DDCF-4CDB-BB1C-EB290A687B7F}" type="slidenum">
              <a:rPr lang="en-GB" altLang="en-US"/>
              <a:pPr/>
              <a:t>1</a:t>
            </a:fld>
            <a:endParaRPr lang="en-GB" altLang="en-US" dirty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657600" y="63246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717842-B6B7-462A-84C5-1AF00FE1A16A}" type="datetime1">
              <a:rPr lang="en-GB" altLang="en-US" smtClean="0"/>
              <a:t>23/10/2019</a:t>
            </a:fld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8525" y="2852738"/>
            <a:ext cx="4724400" cy="3124200"/>
          </a:xfrm>
        </p:spPr>
        <p:txBody>
          <a:bodyPr/>
          <a:lstStyle>
            <a:lvl1pPr marL="0" indent="0">
              <a:buFont typeface="Times" pitchFamily="18" charset="0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7467600" cy="762000"/>
          </a:xfrm>
        </p:spPr>
        <p:txBody>
          <a:bodyPr/>
          <a:lstStyle>
            <a:lvl1pPr algn="l">
              <a:defRPr sz="3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72009C-2A05-4F50-A9F5-D87573CC2066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991B1-8699-4496-9CE5-2AB9684A0A5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9796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68263"/>
            <a:ext cx="2105025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3900" y="68263"/>
            <a:ext cx="6162675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32C2D-2F95-4BA4-8579-6847C9B78AD2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B50A3-9A54-4BF3-96A4-A4C6E0FE07A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7621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76A66E-EED0-4AC2-BFC5-1F4DC9225121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25F96-D6C4-4AAC-8C66-03BCF376352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943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3E251C-8B7F-4AAA-9271-B721C329DDF9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8C050-F676-4242-BD07-D35FB2B8A6D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8231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219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1B35A2-04A2-4842-9057-0B5F3B56700E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F25FC-39B7-42BE-AA1D-087B3622E68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770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CBF2F6-F445-41F2-A5D9-145DA93F52A2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8F116-F27E-4A58-89E3-10A7A454799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6898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477E4-0092-4150-BC74-56468796D1C6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17978-FF55-4F06-B378-CC0623A6ED4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5041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535FB7-D9BB-4396-A948-9E8C85509187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2F7ED-C97E-410E-B09B-80EE90B869B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0784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A92B5B-F4C9-48CA-8091-6E1C09B5D300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4CA60-7F81-4D30-85B6-C6D84A76186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1845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1C51F3-41DB-4F16-887B-30C8F261A13B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29A7A-CFFB-4A43-B496-EA1B1C8F591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122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3900" y="1219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1813" y="65532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5401A"/>
                </a:solidFill>
              </a:defRPr>
            </a:lvl1pPr>
          </a:lstStyle>
          <a:p>
            <a:fld id="{FE69DA3E-4D88-463F-8544-5F895465C2C9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53200"/>
            <a:ext cx="731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05401A"/>
                </a:solidFill>
              </a:defRPr>
            </a:lvl1pPr>
          </a:lstStyle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503238" cy="304800"/>
          </a:xfrm>
          <a:prstGeom prst="rect">
            <a:avLst/>
          </a:prstGeom>
          <a:solidFill>
            <a:srgbClr val="0540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133D3A06-546D-4018-8C5E-75354D065E22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59113" y="68263"/>
            <a:ext cx="60848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12700">
            <a:solidFill>
              <a:srgbClr val="05401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5401A"/>
        </a:buClr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5401A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5401A"/>
        </a:buClr>
        <a:buFont typeface="Times" pitchFamily="18" charset="0"/>
        <a:buChar char="•"/>
        <a:defRPr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05401A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05401A"/>
        </a:buClr>
        <a:buSzPct val="95000"/>
        <a:buFont typeface="Times" pitchFamily="18" charset="0"/>
        <a:buChar char="•"/>
        <a:defRPr sz="1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05401A"/>
        </a:buClr>
        <a:buSzPct val="95000"/>
        <a:buFont typeface="Times" pitchFamily="18" charset="0"/>
        <a:buChar char="•"/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05401A"/>
        </a:buClr>
        <a:buSzPct val="95000"/>
        <a:buFont typeface="Times" pitchFamily="18" charset="0"/>
        <a:buChar char="•"/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05401A"/>
        </a:buClr>
        <a:buSzPct val="95000"/>
        <a:buFont typeface="Times" pitchFamily="18" charset="0"/>
        <a:buChar char="•"/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05401A"/>
        </a:buClr>
        <a:buSzPct val="95000"/>
        <a:buFont typeface="Times" pitchFamily="18" charset="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plant.health@forestrycommission.gov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780928"/>
            <a:ext cx="8136904" cy="2232248"/>
          </a:xfrm>
        </p:spPr>
        <p:txBody>
          <a:bodyPr/>
          <a:lstStyle/>
          <a:p>
            <a:r>
              <a:rPr lang="en-US" altLang="en-US" sz="2000" dirty="0" smtClean="0"/>
              <a:t>Ian Murgatroyd Forestry Commission Plant Health Service</a:t>
            </a:r>
            <a:endParaRPr lang="en-US" altLang="en-US" sz="2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1556792"/>
            <a:ext cx="4724400" cy="3124200"/>
          </a:xfrm>
        </p:spPr>
        <p:txBody>
          <a:bodyPr/>
          <a:lstStyle/>
          <a:p>
            <a:r>
              <a:rPr lang="en-US" altLang="en-US" sz="2800" b="1" dirty="0" smtClean="0"/>
              <a:t>Plant Passports for wood, wood products and bark</a:t>
            </a:r>
            <a:endParaRPr lang="en-US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 alone plant passport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A66E-EED0-4AC2-BFC5-1F4DC9225121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F96-D6C4-4AAC-8C66-03BCF376352E}" type="slidenum">
              <a:rPr lang="en-GB" altLang="en-US" smtClean="0"/>
              <a:pPr/>
              <a:t>10</a:t>
            </a:fld>
            <a:endParaRPr lang="en-GB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163461"/>
              </p:ext>
            </p:extLst>
          </p:nvPr>
        </p:nvGraphicFramePr>
        <p:xfrm>
          <a:off x="611560" y="620688"/>
          <a:ext cx="7992888" cy="11309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Acrobat Document" r:id="rId3" imgW="4533698" imgH="6415869" progId="AcroExch.Document.11">
                  <p:embed/>
                </p:oleObj>
              </mc:Choice>
              <mc:Fallback>
                <p:oleObj name="Acrobat Document" r:id="rId3" imgW="4533698" imgH="6415869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620688"/>
                        <a:ext cx="7992888" cy="11309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559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Elements of a plant passport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400" dirty="0" smtClean="0"/>
              <a:t>1 </a:t>
            </a:r>
            <a:r>
              <a:rPr lang="en-GB" sz="1400" dirty="0"/>
              <a:t>The EU flag which may be printed in colour, or in black and white, either with white stars on a black background or vice versa. </a:t>
            </a:r>
          </a:p>
          <a:p>
            <a:pPr lvl="0"/>
            <a:r>
              <a:rPr lang="en-GB" sz="1400" dirty="0" smtClean="0"/>
              <a:t>2 </a:t>
            </a:r>
            <a:r>
              <a:rPr lang="en-GB" sz="1400" dirty="0"/>
              <a:t>The words ‘Plant Passport — PZ’ in English. </a:t>
            </a:r>
          </a:p>
          <a:p>
            <a:pPr lvl="0"/>
            <a:r>
              <a:rPr lang="en-GB" sz="1400" dirty="0" smtClean="0"/>
              <a:t>3 </a:t>
            </a:r>
            <a:r>
              <a:rPr lang="en-GB" sz="1400" dirty="0"/>
              <a:t>Scientific name(s) of protected zone quarantine pest(s) or, alternatively, the codes specifically attributed to those pests. </a:t>
            </a:r>
          </a:p>
          <a:p>
            <a:pPr lvl="0"/>
            <a:r>
              <a:rPr lang="en-GB" sz="1400" dirty="0" smtClean="0"/>
              <a:t>4 </a:t>
            </a:r>
            <a:r>
              <a:rPr lang="en-GB" sz="1400" dirty="0"/>
              <a:t>The botanical name(s) of the plant(s) species or taxon(s) concerned. For all conifers the Order Pinales can be used and for sweet chestnut </a:t>
            </a:r>
            <a:r>
              <a:rPr lang="en-GB" sz="1400" i="1" dirty="0"/>
              <a:t>Castanea</a:t>
            </a:r>
            <a:r>
              <a:rPr lang="en-GB" sz="1400" dirty="0"/>
              <a:t> must be used and for plane, </a:t>
            </a:r>
            <a:r>
              <a:rPr lang="en-GB" sz="1400" i="1" dirty="0"/>
              <a:t>Platanus</a:t>
            </a:r>
            <a:r>
              <a:rPr lang="en-GB" sz="1400" dirty="0"/>
              <a:t> must be used.</a:t>
            </a:r>
          </a:p>
          <a:p>
            <a:r>
              <a:rPr lang="en-GB" sz="1400" dirty="0" smtClean="0"/>
              <a:t>5 </a:t>
            </a:r>
            <a:r>
              <a:rPr lang="en-GB" sz="1400" dirty="0"/>
              <a:t>The two-letter code for the Member State in which the professional operator issuing the plant passport is registered. </a:t>
            </a:r>
            <a:r>
              <a:rPr lang="en-GB" sz="1400" dirty="0">
                <a:solidFill>
                  <a:srgbClr val="FF0000"/>
                </a:solidFill>
              </a:rPr>
              <a:t>The code for the UK (including Northern Ireland) is GB.</a:t>
            </a:r>
            <a:r>
              <a:rPr lang="en-GB" sz="1400" dirty="0"/>
              <a:t> The alphabetical, numerical or alphanumerical national registration number of the professional operator </a:t>
            </a:r>
            <a:r>
              <a:rPr lang="en-GB" sz="1400" dirty="0" smtClean="0"/>
              <a:t>concerned</a:t>
            </a:r>
          </a:p>
          <a:p>
            <a:pPr lvl="0"/>
            <a:r>
              <a:rPr lang="en-GB" sz="1400" dirty="0" smtClean="0"/>
              <a:t>6 </a:t>
            </a:r>
            <a:r>
              <a:rPr lang="en-GB" sz="1400" dirty="0"/>
              <a:t>The traceability code (delivery advice note numbers can be used) of the plant, plant product or the other object concerned. </a:t>
            </a:r>
          </a:p>
          <a:p>
            <a:pPr lvl="0"/>
            <a:r>
              <a:rPr lang="en-GB" sz="1400" dirty="0" smtClean="0"/>
              <a:t>7 </a:t>
            </a:r>
            <a:r>
              <a:rPr lang="en-GB" sz="1400" dirty="0"/>
              <a:t>The two-letter code of the Member State of origin, </a:t>
            </a:r>
            <a:r>
              <a:rPr lang="en-GB" sz="1400" dirty="0">
                <a:solidFill>
                  <a:srgbClr val="FF0000"/>
                </a:solidFill>
              </a:rPr>
              <a:t>ie GB is used for UK</a:t>
            </a:r>
            <a:r>
              <a:rPr lang="en-GB" sz="1400" dirty="0"/>
              <a:t>.</a:t>
            </a:r>
          </a:p>
          <a:p>
            <a:pPr lvl="0"/>
            <a:r>
              <a:rPr lang="en-GB" sz="1400" dirty="0" smtClean="0"/>
              <a:t>8 </a:t>
            </a:r>
            <a:r>
              <a:rPr lang="en-GB" sz="1400" dirty="0"/>
              <a:t>As an example but not necessary at present, a QR code is shown which can support the trial of electronic passports which are not permitted at present. QR codes can also be used to supplement the traceability code.</a:t>
            </a:r>
          </a:p>
          <a:p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A66E-EED0-4AC2-BFC5-1F4DC9225121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F96-D6C4-4AAC-8C66-03BCF376352E}" type="slidenum">
              <a:rPr lang="en-GB" altLang="en-US" smtClean="0"/>
              <a:pPr/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84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Annual Inspections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2000" dirty="0"/>
              <a:t>The competent authority must complete annual inspections of RAPOs issuing plant passports to ensure they are complying with the Plant Health Regulation. </a:t>
            </a:r>
            <a:endParaRPr lang="en-GB" sz="2000" dirty="0" smtClean="0"/>
          </a:p>
          <a:p>
            <a:r>
              <a:rPr lang="en-GB" sz="2000" dirty="0" smtClean="0"/>
              <a:t>This </a:t>
            </a:r>
            <a:r>
              <a:rPr lang="en-GB" sz="2000" dirty="0"/>
              <a:t>inspection frequency may be reduced to once every two years, where a Pest Risk Management Plan approved by the competent authority has been in place for two years.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Forestry Commission are investigating inspection models, including using contract inspectors which could be aligned with other inspections, such as those for chain of custody, to reduce the burden on industry.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A66E-EED0-4AC2-BFC5-1F4DC9225121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F96-D6C4-4AAC-8C66-03BCF376352E}" type="slidenum">
              <a:rPr lang="en-GB" altLang="en-US" smtClean="0"/>
              <a:pPr/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415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What to do to Register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those companies who want to be pre-registered and provisionally authorised before the 14/12/19, the following voluntary approach can be taken for early adopters;</a:t>
            </a:r>
          </a:p>
          <a:p>
            <a:r>
              <a:rPr lang="en-GB" dirty="0" smtClean="0"/>
              <a:t>Please contact the Forestry Commission Plant Health Service </a:t>
            </a:r>
            <a:r>
              <a:rPr lang="en-GB" dirty="0"/>
              <a:t>using email; </a:t>
            </a:r>
            <a:r>
              <a:rPr lang="en-GB" dirty="0" smtClean="0">
                <a:hlinkClick r:id="rId2"/>
              </a:rPr>
              <a:t>plant.health@forestrycommission.gov.uk</a:t>
            </a:r>
            <a:endParaRPr lang="en-GB" dirty="0" smtClean="0"/>
          </a:p>
          <a:p>
            <a:r>
              <a:rPr lang="en-GB" dirty="0" smtClean="0"/>
              <a:t>You will be asked to complete a registration form and complete an e-learning module with a Knowledge Check.  You will also be given a support document “Overview on Plant Passporting”  and you can request a support call if required.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A66E-EED0-4AC2-BFC5-1F4DC9225121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F96-D6C4-4AAC-8C66-03BCF376352E}" type="slidenum">
              <a:rPr lang="en-GB" altLang="en-US" smtClean="0"/>
              <a:pPr/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3568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Plant Health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19200"/>
            <a:ext cx="8028756" cy="4946104"/>
          </a:xfrm>
        </p:spPr>
        <p:txBody>
          <a:bodyPr/>
          <a:lstStyle/>
          <a:p>
            <a:r>
              <a:rPr lang="en-GB" sz="2000" dirty="0" smtClean="0"/>
              <a:t>The new Plant Health Regulation (EU) 2016/2031 (PHR) requires the use of plant passports for the movement of all conifers and </a:t>
            </a:r>
            <a:r>
              <a:rPr lang="en-GB" sz="2000" i="1" dirty="0" err="1" smtClean="0"/>
              <a:t>Castanea</a:t>
            </a:r>
            <a:r>
              <a:rPr lang="en-GB" sz="2000" dirty="0" smtClean="0"/>
              <a:t> species (including sweet chestnut) with bark, and </a:t>
            </a:r>
            <a:r>
              <a:rPr lang="en-GB" sz="2000" i="1" dirty="0" err="1" smtClean="0"/>
              <a:t>Platanus</a:t>
            </a:r>
            <a:r>
              <a:rPr lang="en-GB" sz="2000" dirty="0" smtClean="0"/>
              <a:t> species (e.g. plane) with or without bark. </a:t>
            </a:r>
          </a:p>
          <a:p>
            <a:r>
              <a:rPr lang="en-GB" sz="2000" dirty="0" smtClean="0"/>
              <a:t>Imports of these species from the EU and other controlled species imported from non EU countries, are collectively referred to as “Plant Health forestry regulated material (</a:t>
            </a:r>
            <a:r>
              <a:rPr lang="en-GB" sz="2000" dirty="0" err="1" smtClean="0"/>
              <a:t>PHfrm</a:t>
            </a:r>
            <a:r>
              <a:rPr lang="en-GB" sz="2000" dirty="0" smtClean="0"/>
              <a:t>)”.</a:t>
            </a:r>
          </a:p>
          <a:p>
            <a:r>
              <a:rPr lang="en-GB" sz="2000" dirty="0"/>
              <a:t>This will apply to UK origin material moved within the UK and also </a:t>
            </a:r>
            <a:r>
              <a:rPr lang="en-GB" sz="2000" dirty="0" err="1" smtClean="0"/>
              <a:t>PHfrm</a:t>
            </a:r>
            <a:r>
              <a:rPr lang="en-GB" sz="2000" dirty="0" smtClean="0"/>
              <a:t> </a:t>
            </a:r>
            <a:r>
              <a:rPr lang="en-GB" sz="2000" dirty="0"/>
              <a:t>imported into the UK from the EU and non EU countries</a:t>
            </a:r>
            <a:r>
              <a:rPr lang="en-GB" sz="2000" dirty="0" smtClean="0"/>
              <a:t>. Where the consignment of imported </a:t>
            </a:r>
            <a:r>
              <a:rPr lang="en-GB" sz="2000" dirty="0" err="1" smtClean="0"/>
              <a:t>PHfrm</a:t>
            </a:r>
            <a:r>
              <a:rPr lang="en-GB" sz="2000" dirty="0" smtClean="0"/>
              <a:t> does not change (</a:t>
            </a:r>
            <a:r>
              <a:rPr lang="en-GB" sz="2000" dirty="0" err="1" smtClean="0"/>
              <a:t>eg</a:t>
            </a:r>
            <a:r>
              <a:rPr lang="en-GB" sz="2000" dirty="0" smtClean="0"/>
              <a:t> added to or changed in form) the plant passport issued by a EU member country or the original official document (</a:t>
            </a:r>
            <a:r>
              <a:rPr lang="en-GB" sz="2000" dirty="0" err="1" smtClean="0"/>
              <a:t>eg</a:t>
            </a:r>
            <a:r>
              <a:rPr lang="en-GB" sz="2000" dirty="0" smtClean="0"/>
              <a:t> phytosanitary certificate) can be used to support movement within the UK.  </a:t>
            </a:r>
            <a:endParaRPr lang="en-GB" sz="2000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A66E-EED0-4AC2-BFC5-1F4DC9225121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F96-D6C4-4AAC-8C66-03BCF376352E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1387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The benefit of the plant passport traceability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Plant passports provide traceability and can be used to help to determine the source of outbreaks and introduced pests.  </a:t>
            </a:r>
          </a:p>
          <a:p>
            <a:pPr lvl="0"/>
            <a:r>
              <a:rPr lang="en-GB" dirty="0" smtClean="0"/>
              <a:t>Introducing </a:t>
            </a:r>
            <a:r>
              <a:rPr lang="en-GB" dirty="0"/>
              <a:t>plant passports for movement of </a:t>
            </a:r>
            <a:r>
              <a:rPr lang="en-GB" dirty="0" err="1" smtClean="0"/>
              <a:t>PHfrm</a:t>
            </a:r>
            <a:r>
              <a:rPr lang="en-GB" dirty="0" smtClean="0"/>
              <a:t> wood </a:t>
            </a:r>
            <a:r>
              <a:rPr lang="en-GB" dirty="0"/>
              <a:t>products </a:t>
            </a:r>
            <a:r>
              <a:rPr lang="en-GB" dirty="0" smtClean="0"/>
              <a:t>will </a:t>
            </a:r>
            <a:r>
              <a:rPr lang="en-GB" dirty="0"/>
              <a:t>enable the UK to retain Protected Zone status for conifer bark beetles and other known and emerging pests</a:t>
            </a:r>
            <a:r>
              <a:rPr lang="en-GB" dirty="0" smtClean="0"/>
              <a:t>.</a:t>
            </a:r>
          </a:p>
          <a:p>
            <a:pPr lvl="0"/>
            <a:r>
              <a:rPr lang="en-GB" dirty="0" smtClean="0"/>
              <a:t>This </a:t>
            </a:r>
            <a:r>
              <a:rPr lang="en-GB" dirty="0"/>
              <a:t>will help to both ensure that the UK protects its commercial and conservation interests in forests and woodlands, and to continue to export plant </a:t>
            </a:r>
            <a:r>
              <a:rPr lang="en-GB" dirty="0" err="1"/>
              <a:t>passported</a:t>
            </a:r>
            <a:r>
              <a:rPr lang="en-GB" dirty="0"/>
              <a:t> material to other EU protected zones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A66E-EED0-4AC2-BFC5-1F4DC9225121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F96-D6C4-4AAC-8C66-03BCF376352E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6168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Prioritisation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</a:t>
            </a:r>
            <a:r>
              <a:rPr lang="en-GB" dirty="0" smtClean="0"/>
              <a:t>the </a:t>
            </a:r>
            <a:r>
              <a:rPr lang="en-GB" dirty="0" err="1" smtClean="0"/>
              <a:t>PHfrm</a:t>
            </a:r>
            <a:r>
              <a:rPr lang="en-GB" dirty="0" smtClean="0"/>
              <a:t> species described earlier, </a:t>
            </a:r>
            <a:r>
              <a:rPr lang="en-GB" dirty="0"/>
              <a:t>a plant passport </a:t>
            </a:r>
            <a:r>
              <a:rPr lang="en-GB" dirty="0" smtClean="0"/>
              <a:t>(or other official document) will </a:t>
            </a:r>
            <a:r>
              <a:rPr lang="en-GB" dirty="0"/>
              <a:t>be required at each stage of the transport chain </a:t>
            </a:r>
            <a:r>
              <a:rPr lang="en-GB" dirty="0" smtClean="0"/>
              <a:t>(including movement after importation) where </a:t>
            </a:r>
            <a:r>
              <a:rPr lang="en-GB" dirty="0"/>
              <a:t>whole or chipped roundwood (including brash) is moved from the harvesting site and/or site of aggregation, to the processor.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plant passport will also be required for the movement of </a:t>
            </a:r>
            <a:r>
              <a:rPr lang="en-GB" dirty="0" smtClean="0"/>
              <a:t>regulated isolated </a:t>
            </a:r>
            <a:r>
              <a:rPr lang="en-GB" dirty="0"/>
              <a:t>bark from a wood processor to a bark processor, for Christmas trees over 3 metres tall and for cut conifer foliage taken from trees over 3 metres tall.   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A66E-EED0-4AC2-BFC5-1F4DC9225121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F96-D6C4-4AAC-8C66-03BCF376352E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9001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Products not prioritised for </a:t>
            </a:r>
            <a:r>
              <a:rPr lang="en-GB" sz="2000" dirty="0" err="1" smtClean="0"/>
              <a:t>passporting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At present plant passports are not prioritised for these products;</a:t>
            </a:r>
            <a:endParaRPr lang="en-GB" dirty="0"/>
          </a:p>
          <a:p>
            <a:pPr lvl="1"/>
            <a:r>
              <a:rPr lang="en-GB" dirty="0" smtClean="0"/>
              <a:t>Saw </a:t>
            </a:r>
            <a:r>
              <a:rPr lang="en-GB" dirty="0"/>
              <a:t>dust with bark, sawmill product chipped wood with bark, </a:t>
            </a:r>
            <a:r>
              <a:rPr lang="en-GB" dirty="0" smtClean="0"/>
              <a:t>slab wood </a:t>
            </a:r>
            <a:r>
              <a:rPr lang="en-GB" dirty="0"/>
              <a:t>with bark, aboricultural and tree surgery arisings and other processed material with bark 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(The exception is roundwood at harvesting sites or otherwise aggregated </a:t>
            </a:r>
            <a:r>
              <a:rPr lang="en-GB" dirty="0"/>
              <a:t>for </a:t>
            </a:r>
            <a:r>
              <a:rPr lang="en-GB" dirty="0" smtClean="0"/>
              <a:t>chipping, ie not sawmill product)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A66E-EED0-4AC2-BFC5-1F4DC9225121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F96-D6C4-4AAC-8C66-03BCF376352E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4371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Competent Authority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Forestry </a:t>
            </a:r>
            <a:r>
              <a:rPr lang="en-GB" dirty="0" smtClean="0"/>
              <a:t>Commission (FC) </a:t>
            </a:r>
            <a:r>
              <a:rPr lang="en-GB" dirty="0"/>
              <a:t>and DAERA </a:t>
            </a:r>
            <a:r>
              <a:rPr lang="en-GB" dirty="0" smtClean="0"/>
              <a:t>(Northern Ireland) will </a:t>
            </a:r>
            <a:r>
              <a:rPr lang="en-GB" dirty="0"/>
              <a:t>manage the approval and </a:t>
            </a:r>
            <a:r>
              <a:rPr lang="en-GB" dirty="0" smtClean="0"/>
              <a:t>inspection of </a:t>
            </a:r>
            <a:r>
              <a:rPr lang="en-GB" dirty="0"/>
              <a:t>bodies who issue plant passports for the movement of Plant Health forestry regulated material. Each </a:t>
            </a:r>
            <a:endParaRPr lang="en-GB" dirty="0" smtClean="0"/>
          </a:p>
          <a:p>
            <a:r>
              <a:rPr lang="en-GB" dirty="0" smtClean="0"/>
              <a:t>FC will </a:t>
            </a:r>
            <a:r>
              <a:rPr lang="en-GB" dirty="0"/>
              <a:t>maintain a register of registered authorised </a:t>
            </a:r>
            <a:r>
              <a:rPr lang="en-GB" dirty="0" smtClean="0"/>
              <a:t>professional operators on behalf of England, Scotland and Wales.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A66E-EED0-4AC2-BFC5-1F4DC9225121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F96-D6C4-4AAC-8C66-03BCF376352E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2130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for a ‘RAPO’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Registered </a:t>
            </a:r>
            <a:r>
              <a:rPr lang="en-GB" dirty="0"/>
              <a:t>Authorised Professional Operator (RAPO</a:t>
            </a:r>
            <a:r>
              <a:rPr lang="en-GB" dirty="0" smtClean="0"/>
              <a:t>) is</a:t>
            </a:r>
          </a:p>
          <a:p>
            <a:r>
              <a:rPr lang="en-GB" dirty="0"/>
              <a:t>A business with the necessary authority to issue  plant passports  for the movement of certain wood, wood products and </a:t>
            </a:r>
            <a:r>
              <a:rPr lang="en-GB" dirty="0" smtClean="0"/>
              <a:t>bark.  </a:t>
            </a:r>
          </a:p>
          <a:p>
            <a:r>
              <a:rPr lang="en-GB" dirty="0" smtClean="0"/>
              <a:t>The RAPO commissioning the movement of wood, wood products and bark is responsible for issuing the plant passport.</a:t>
            </a:r>
          </a:p>
          <a:p>
            <a:r>
              <a:rPr lang="en-GB" dirty="0"/>
              <a:t>Examples of RAPOs may include; processors (i.e. </a:t>
            </a:r>
            <a:r>
              <a:rPr lang="en-GB" dirty="0" smtClean="0"/>
              <a:t>e.g</a:t>
            </a:r>
            <a:r>
              <a:rPr lang="en-GB" dirty="0"/>
              <a:t>. sawmills panel board manufacturers, bark processors), management companies, merchants and timber contractors.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A66E-EED0-4AC2-BFC5-1F4DC9225121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F96-D6C4-4AAC-8C66-03BCF376352E}" type="slidenum">
              <a:rPr lang="en-GB" altLang="en-US" smtClean="0"/>
              <a:pPr/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799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How are plant passports used?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RAPO can be incorporate plant </a:t>
            </a:r>
            <a:r>
              <a:rPr lang="en-GB" dirty="0"/>
              <a:t>passports into </a:t>
            </a:r>
            <a:r>
              <a:rPr lang="en-GB" dirty="0" smtClean="0"/>
              <a:t>delivery advice notes (printed, or using a sticker or stamp)</a:t>
            </a:r>
          </a:p>
          <a:p>
            <a:r>
              <a:rPr lang="en-GB" dirty="0" smtClean="0"/>
              <a:t>Alternatively these can be supplied as a stand alone document with delivery advice notes, accompanying the load.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A66E-EED0-4AC2-BFC5-1F4DC9225121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F96-D6C4-4AAC-8C66-03BCF376352E}" type="slidenum">
              <a:rPr lang="en-GB" altLang="en-US" smtClean="0"/>
              <a:pPr/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80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Plant Passport incorporated into a delivery advice note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A66E-EED0-4AC2-BFC5-1F4DC9225121}" type="datetime1">
              <a:rPr lang="en-GB" altLang="en-US" smtClean="0"/>
              <a:t>23/10/2019</a:t>
            </a:fld>
            <a:endParaRPr lang="en-GB" altLang="en-US" dirty="0">
              <a:solidFill>
                <a:srgbClr val="163A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FC Plant Health Service</a:t>
            </a:r>
            <a:endParaRPr lang="en-GB" altLang="en-US" dirty="0">
              <a:solidFill>
                <a:srgbClr val="3544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F96-D6C4-4AAC-8C66-03BCF376352E}" type="slidenum">
              <a:rPr lang="en-GB" altLang="en-US" smtClean="0"/>
              <a:pPr/>
              <a:t>9</a:t>
            </a:fld>
            <a:endParaRPr lang="en-GB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839960"/>
            <a:ext cx="7999762" cy="52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36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emplateGB">
  <a:themeElements>
    <a:clrScheme name="G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5401A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FAB"/>
      </a:accent5>
      <a:accent6>
        <a:srgbClr val="E7E7E7"/>
      </a:accent6>
      <a:hlink>
        <a:srgbClr val="05401A"/>
      </a:hlink>
      <a:folHlink>
        <a:srgbClr val="99CC00"/>
      </a:folHlink>
    </a:clrScheme>
    <a:fontScheme name="GB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5401A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FAB"/>
        </a:accent5>
        <a:accent6>
          <a:srgbClr val="E7E7E7"/>
        </a:accent6>
        <a:hlink>
          <a:srgbClr val="05401A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A0F6E3A467A841B7B352AB92F8CC55" ma:contentTypeVersion="8" ma:contentTypeDescription="Create a new document." ma:contentTypeScope="" ma:versionID="607ff50b40424fe03a2a1aad32a4fca4">
  <xsd:schema xmlns:xsd="http://www.w3.org/2001/XMLSchema" xmlns:xs="http://www.w3.org/2001/XMLSchema" xmlns:p="http://schemas.microsoft.com/office/2006/metadata/properties" xmlns:ns3="908b841d-ea69-4239-adce-d64cb68bc436" targetNamespace="http://schemas.microsoft.com/office/2006/metadata/properties" ma:root="true" ma:fieldsID="a348930c470eda3c798bb26ed514156d" ns3:_="">
    <xsd:import namespace="908b841d-ea69-4239-adce-d64cb68bc4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8b841d-ea69-4239-adce-d64cb68bc4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25F909-AB81-4BEF-AD6B-C87E93FB65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8b841d-ea69-4239-adce-d64cb68bc4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B280CF-D8E8-4EE3-834B-B5F1B8BFB7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0F2DDF-DD0C-4860-BC0F-30091530C94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908b841d-ea69-4239-adce-d64cb68bc436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PPTemplateGB</Template>
  <TotalTime>1217</TotalTime>
  <Words>1114</Words>
  <Application>Microsoft Office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Times</vt:lpstr>
      <vt:lpstr>Verdana</vt:lpstr>
      <vt:lpstr>PPTemplateGB</vt:lpstr>
      <vt:lpstr>Acrobat Document</vt:lpstr>
      <vt:lpstr>Ian Murgatroyd Forestry Commission Plant Health Service</vt:lpstr>
      <vt:lpstr>Plant Health Regulation</vt:lpstr>
      <vt:lpstr>The benefit of the plant passport traceability </vt:lpstr>
      <vt:lpstr>Prioritisation </vt:lpstr>
      <vt:lpstr>Products not prioritised for passporting</vt:lpstr>
      <vt:lpstr>Competent Authority</vt:lpstr>
      <vt:lpstr>Definition for a ‘RAPO’</vt:lpstr>
      <vt:lpstr>How are plant passports used?</vt:lpstr>
      <vt:lpstr>Plant Passport incorporated into a delivery advice note</vt:lpstr>
      <vt:lpstr>Stand alone plant passport </vt:lpstr>
      <vt:lpstr>Elements of a plant passport</vt:lpstr>
      <vt:lpstr>Annual Inspections</vt:lpstr>
      <vt:lpstr>What to do to Register</vt:lpstr>
    </vt:vector>
  </TitlesOfParts>
  <Company>Forestry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Murgatroyd, Ian</dc:creator>
  <cp:lastModifiedBy>Lewis, Arwel (ESNR - Rural Economy &amp; Legislation)</cp:lastModifiedBy>
  <cp:revision>102</cp:revision>
  <dcterms:created xsi:type="dcterms:W3CDTF">2019-01-28T14:20:20Z</dcterms:created>
  <dcterms:modified xsi:type="dcterms:W3CDTF">2019-10-23T12:34:14Z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0x01010001A0F6E3A467A841B7B352AB92F8CC55</vt:lpwstr>
  </property>
</Properties>
</file>